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32" r:id="rId3"/>
    <p:sldId id="333" r:id="rId4"/>
    <p:sldId id="389" r:id="rId5"/>
    <p:sldId id="386" r:id="rId6"/>
    <p:sldId id="387" r:id="rId7"/>
    <p:sldId id="405" r:id="rId8"/>
    <p:sldId id="388" r:id="rId9"/>
    <p:sldId id="406" r:id="rId10"/>
    <p:sldId id="407" r:id="rId11"/>
    <p:sldId id="408" r:id="rId12"/>
    <p:sldId id="410" r:id="rId13"/>
    <p:sldId id="409" r:id="rId14"/>
    <p:sldId id="411" r:id="rId15"/>
    <p:sldId id="412" r:id="rId16"/>
    <p:sldId id="390" r:id="rId17"/>
    <p:sldId id="413" r:id="rId18"/>
    <p:sldId id="414" r:id="rId19"/>
    <p:sldId id="415" r:id="rId20"/>
    <p:sldId id="416" r:id="rId21"/>
    <p:sldId id="418" r:id="rId22"/>
    <p:sldId id="417" r:id="rId23"/>
    <p:sldId id="419" r:id="rId24"/>
    <p:sldId id="420" r:id="rId25"/>
    <p:sldId id="421" r:id="rId26"/>
    <p:sldId id="422" r:id="rId27"/>
    <p:sldId id="423" r:id="rId28"/>
    <p:sldId id="424" r:id="rId29"/>
    <p:sldId id="425" r:id="rId30"/>
    <p:sldId id="391" r:id="rId31"/>
    <p:sldId id="367" r:id="rId32"/>
    <p:sldId id="385" r:id="rId33"/>
    <p:sldId id="339" r:id="rId34"/>
    <p:sldId id="340" r:id="rId35"/>
    <p:sldId id="341" r:id="rId36"/>
    <p:sldId id="342" r:id="rId37"/>
    <p:sldId id="343" r:id="rId38"/>
    <p:sldId id="344" r:id="rId39"/>
    <p:sldId id="345" r:id="rId40"/>
    <p:sldId id="346" r:id="rId41"/>
    <p:sldId id="347" r:id="rId42"/>
    <p:sldId id="34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67305" autoAdjust="0"/>
  </p:normalViewPr>
  <p:slideViewPr>
    <p:cSldViewPr snapToGrid="0">
      <p:cViewPr varScale="1">
        <p:scale>
          <a:sx n="91" d="100"/>
          <a:sy n="91" d="100"/>
        </p:scale>
        <p:origin x="-175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A36C2-195F-453C-A9EB-69B1199060DF}" type="datetimeFigureOut">
              <a:rPr lang="en-US" smtClean="0"/>
              <a:t>11/07/2019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030F8-E745-40EC-91AC-C23CE54D20A2}" type="slidenum">
              <a:rPr lang="en-US" smtClean="0"/>
              <a:t>‹#›</a:t>
            </a:fld>
            <a:endParaRPr lang="en-US"/>
          </a:p>
        </p:txBody>
      </p:sp>
    </p:spTree>
    <p:extLst>
      <p:ext uri="{BB962C8B-B14F-4D97-AF65-F5344CB8AC3E}">
        <p14:creationId xmlns:p14="http://schemas.microsoft.com/office/powerpoint/2010/main" val="396221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smtClean="0">
                <a:solidFill>
                  <a:srgbClr val="FFFF00"/>
                </a:solidFill>
              </a:rPr>
              <a:t>A</a:t>
            </a:r>
            <a:r>
              <a:rPr lang="en-US" dirty="0" smtClean="0"/>
              <a:t>nthropometrics: the shape of the body and how it influences what is</a:t>
            </a:r>
          </a:p>
          <a:p>
            <a:pPr marL="0" indent="0">
              <a:buNone/>
            </a:pPr>
            <a:r>
              <a:rPr lang="en-US" dirty="0" smtClean="0"/>
              <a:t>	designed; consideration of the physical characteristics of intended users such</a:t>
            </a:r>
          </a:p>
          <a:p>
            <a:pPr marL="0" indent="0">
              <a:buNone/>
            </a:pPr>
            <a:r>
              <a:rPr lang="en-US" dirty="0" smtClean="0"/>
              <a:t>	as what size they are, what muscle strength they have, and so on</a:t>
            </a:r>
          </a:p>
          <a:p>
            <a:pPr marL="0" indent="0">
              <a:buNone/>
            </a:pPr>
            <a:r>
              <a:rPr lang="en-US" sz="2800" dirty="0" smtClean="0">
                <a:solidFill>
                  <a:srgbClr val="FFFF00"/>
                </a:solidFill>
              </a:rPr>
              <a:t>B</a:t>
            </a:r>
            <a:r>
              <a:rPr lang="en-US" dirty="0" smtClean="0"/>
              <a:t>ehavior: perceptual and motivational characteristics, looking at what people</a:t>
            </a:r>
          </a:p>
          <a:p>
            <a:pPr marL="0" indent="0">
              <a:buNone/>
            </a:pPr>
            <a:r>
              <a:rPr lang="en-US" dirty="0" smtClean="0"/>
              <a:t>	can perceive and why they do what they do</a:t>
            </a:r>
          </a:p>
          <a:p>
            <a:pPr marL="0" indent="0">
              <a:buNone/>
            </a:pPr>
            <a:r>
              <a:rPr lang="en-US" sz="2800" dirty="0" smtClean="0">
                <a:solidFill>
                  <a:srgbClr val="FFFF00"/>
                </a:solidFill>
              </a:rPr>
              <a:t>C</a:t>
            </a:r>
            <a:r>
              <a:rPr lang="en-US" dirty="0" smtClean="0"/>
              <a:t>ognition: learning, attention, and other aspects of cognition and how these</a:t>
            </a:r>
          </a:p>
          <a:p>
            <a:pPr marL="0" indent="0">
              <a:buNone/>
            </a:pPr>
            <a:r>
              <a:rPr lang="en-US" dirty="0" smtClean="0"/>
              <a:t>	processes influence design; users defined by how they think and what they</a:t>
            </a:r>
          </a:p>
          <a:p>
            <a:pPr marL="0" indent="0">
              <a:buNone/>
            </a:pPr>
            <a:r>
              <a:rPr lang="en-US" dirty="0" smtClean="0"/>
              <a:t>	know and what knowledge they can acquire</a:t>
            </a:r>
          </a:p>
          <a:p>
            <a:pPr marL="0" indent="0">
              <a:buNone/>
            </a:pPr>
            <a:r>
              <a:rPr lang="en-US" sz="3200" dirty="0" smtClean="0">
                <a:solidFill>
                  <a:srgbClr val="FFFF00"/>
                </a:solidFill>
              </a:rPr>
              <a:t>S</a:t>
            </a:r>
            <a:r>
              <a:rPr lang="en-US" dirty="0" smtClean="0"/>
              <a:t>ocial factors: how groups of users behave, and how to support them through</a:t>
            </a:r>
          </a:p>
          <a:p>
            <a:pPr marL="0" indent="0">
              <a:buNone/>
            </a:pPr>
            <a:r>
              <a:rPr lang="en-US" dirty="0" smtClean="0"/>
              <a:t>	design; users defined by where they are—their context broadly defined</a:t>
            </a:r>
          </a:p>
          <a:p>
            <a:pPr marL="0" indent="0">
              <a:buNone/>
            </a:pPr>
            <a:r>
              <a:rPr lang="en-US" dirty="0" smtClean="0"/>
              <a:t>	including their relationships to other people.</a:t>
            </a:r>
          </a:p>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a:t>
            </a:fld>
            <a:endParaRPr lang="en-US"/>
          </a:p>
        </p:txBody>
      </p:sp>
    </p:spTree>
    <p:extLst>
      <p:ext uri="{BB962C8B-B14F-4D97-AF65-F5344CB8AC3E}">
        <p14:creationId xmlns:p14="http://schemas.microsoft.com/office/powerpoint/2010/main" val="102126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important to be aware of color blindness (or, more strictly color vision</a:t>
            </a:r>
          </a:p>
          <a:p>
            <a:r>
              <a:rPr lang="en-US" sz="1200" b="0" i="0" u="none" strike="noStrike" kern="1200" baseline="0" dirty="0" smtClean="0">
                <a:solidFill>
                  <a:schemeClr val="tx1"/>
                </a:solidFill>
                <a:latin typeface="+mn-lt"/>
                <a:ea typeface="+mn-ea"/>
                <a:cs typeface="+mn-cs"/>
              </a:rPr>
              <a:t>deficiency) because around 7% of Western men and 0.5% of Western women are</a:t>
            </a:r>
          </a:p>
          <a:p>
            <a:r>
              <a:rPr lang="en-US" sz="1200" b="0" i="0" u="none" strike="noStrike" kern="1200" baseline="0" dirty="0" smtClean="0">
                <a:solidFill>
                  <a:schemeClr val="tx1"/>
                </a:solidFill>
                <a:latin typeface="+mn-lt"/>
                <a:ea typeface="+mn-ea"/>
                <a:cs typeface="+mn-cs"/>
              </a:rPr>
              <a:t>red–green color deficient.</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14</a:t>
            </a:fld>
            <a:endParaRPr lang="en-US"/>
          </a:p>
        </p:txBody>
      </p:sp>
    </p:spTree>
    <p:extLst>
      <p:ext uri="{BB962C8B-B14F-4D97-AF65-F5344CB8AC3E}">
        <p14:creationId xmlns:p14="http://schemas.microsoft.com/office/powerpoint/2010/main" val="333252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Vegetables and meat in supermarkets are one of the most</a:t>
            </a:r>
          </a:p>
          <a:p>
            <a:r>
              <a:rPr lang="en-US" sz="1200" b="0" i="0" u="none" strike="noStrike" kern="1200" baseline="0" dirty="0" smtClean="0">
                <a:solidFill>
                  <a:schemeClr val="tx1"/>
                </a:solidFill>
                <a:latin typeface="+mn-lt"/>
                <a:ea typeface="+mn-ea"/>
                <a:cs typeface="+mn-cs"/>
              </a:rPr>
              <a:t>compelling examples of constancy not working—stores tend to be lit so that</a:t>
            </a:r>
          </a:p>
          <a:p>
            <a:r>
              <a:rPr lang="en-US" sz="1200" b="0" i="0" u="none" strike="noStrike" kern="1200" baseline="0" dirty="0" smtClean="0">
                <a:solidFill>
                  <a:schemeClr val="tx1"/>
                </a:solidFill>
                <a:latin typeface="+mn-lt"/>
                <a:ea typeface="+mn-ea"/>
                <a:cs typeface="+mn-cs"/>
              </a:rPr>
              <a:t>objects give off particular wavelengths—when you get home with different</a:t>
            </a:r>
          </a:p>
          <a:p>
            <a:r>
              <a:rPr lang="en-US" sz="1200" b="0" i="0" u="none" strike="noStrike" kern="1200" baseline="0" dirty="0" smtClean="0">
                <a:solidFill>
                  <a:schemeClr val="tx1"/>
                </a:solidFill>
                <a:latin typeface="+mn-lt"/>
                <a:ea typeface="+mn-ea"/>
                <a:cs typeface="+mn-cs"/>
              </a:rPr>
              <a:t>lighting the colors are substantially duller.</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15</a:t>
            </a:fld>
            <a:endParaRPr lang="en-US"/>
          </a:p>
        </p:txBody>
      </p:sp>
    </p:spTree>
    <p:extLst>
      <p:ext uri="{BB962C8B-B14F-4D97-AF65-F5344CB8AC3E}">
        <p14:creationId xmlns:p14="http://schemas.microsoft.com/office/powerpoint/2010/main" val="189011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pop out and examples of word completion.</a:t>
            </a:r>
          </a:p>
          <a:p>
            <a:endParaRPr lang="en-US" dirty="0" smtClean="0"/>
          </a:p>
          <a:p>
            <a:r>
              <a:rPr lang="en-US" dirty="0" smtClean="0"/>
              <a:t>Pop Out Effects</a:t>
            </a:r>
            <a:r>
              <a:rPr lang="en-US" baseline="0" dirty="0" smtClean="0"/>
              <a:t> Display How different features can be used to present differences.</a:t>
            </a:r>
          </a:p>
          <a:p>
            <a:endParaRPr lang="en-US" dirty="0" smtClean="0"/>
          </a:p>
          <a:p>
            <a:r>
              <a:rPr lang="en-US" dirty="0" smtClean="0"/>
              <a:t>Word completion of French Connection: UK</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16</a:t>
            </a:fld>
            <a:endParaRPr lang="en-US"/>
          </a:p>
        </p:txBody>
      </p:sp>
    </p:spTree>
    <p:extLst>
      <p:ext uri="{BB962C8B-B14F-4D97-AF65-F5344CB8AC3E}">
        <p14:creationId xmlns:p14="http://schemas.microsoft.com/office/powerpoint/2010/main" val="1510704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use of color and luminance on aircraft displays facilitates the finding of particular</a:t>
            </a:r>
          </a:p>
          <a:p>
            <a:r>
              <a:rPr lang="en-US" sz="1200" b="0" i="0" u="none" strike="noStrike" kern="1200" baseline="0" dirty="0" smtClean="0">
                <a:solidFill>
                  <a:schemeClr val="tx1"/>
                </a:solidFill>
                <a:latin typeface="+mn-lt"/>
                <a:ea typeface="+mn-ea"/>
                <a:cs typeface="+mn-cs"/>
              </a:rPr>
              <a:t>information</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17</a:t>
            </a:fld>
            <a:endParaRPr lang="en-US"/>
          </a:p>
        </p:txBody>
      </p:sp>
    </p:spTree>
    <p:extLst>
      <p:ext uri="{BB962C8B-B14F-4D97-AF65-F5344CB8AC3E}">
        <p14:creationId xmlns:p14="http://schemas.microsoft.com/office/powerpoint/2010/main" val="138216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18</a:t>
            </a:fld>
            <a:endParaRPr lang="en-US"/>
          </a:p>
        </p:txBody>
      </p:sp>
    </p:spTree>
    <p:extLst>
      <p:ext uri="{BB962C8B-B14F-4D97-AF65-F5344CB8AC3E}">
        <p14:creationId xmlns:p14="http://schemas.microsoft.com/office/powerpoint/2010/main" val="2088168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Up to three objects, you recognize the number effectively, with about 50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difference</a:t>
            </a:r>
          </a:p>
          <a:p>
            <a:r>
              <a:rPr lang="en-US" sz="1200" b="0" i="0" u="none" strike="noStrike" kern="1200" baseline="0" dirty="0" smtClean="0">
                <a:solidFill>
                  <a:schemeClr val="tx1"/>
                </a:solidFill>
                <a:latin typeface="+mn-lt"/>
                <a:ea typeface="+mn-ea"/>
                <a:cs typeface="+mn-cs"/>
              </a:rPr>
              <a:t>per object, above four and certainly at five, you have to count the objects, so</a:t>
            </a:r>
          </a:p>
          <a:p>
            <a:r>
              <a:rPr lang="en-US" sz="1200" b="0" i="0" u="none" strike="noStrike" kern="1200" baseline="0" dirty="0" smtClean="0">
                <a:solidFill>
                  <a:schemeClr val="tx1"/>
                </a:solidFill>
                <a:latin typeface="+mn-lt"/>
                <a:ea typeface="+mn-ea"/>
                <a:cs typeface="+mn-cs"/>
              </a:rPr>
              <a:t>the time to respond increases by about 250–300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/object. The first part of the</a:t>
            </a:r>
          </a:p>
          <a:p>
            <a:r>
              <a:rPr lang="en-US" sz="1200" b="0" i="0" u="none" strike="noStrike" kern="1200" baseline="0" dirty="0" smtClean="0">
                <a:solidFill>
                  <a:schemeClr val="tx1"/>
                </a:solidFill>
                <a:latin typeface="+mn-lt"/>
                <a:ea typeface="+mn-ea"/>
                <a:cs typeface="+mn-cs"/>
              </a:rPr>
              <a:t>curve is called </a:t>
            </a:r>
            <a:r>
              <a:rPr lang="en-US" sz="1200" b="0" i="0" u="none" strike="noStrike" kern="1200" baseline="0" dirty="0" err="1" smtClean="0">
                <a:solidFill>
                  <a:schemeClr val="tx1"/>
                </a:solidFill>
                <a:latin typeface="+mn-lt"/>
                <a:ea typeface="+mn-ea"/>
                <a:cs typeface="+mn-cs"/>
              </a:rPr>
              <a:t>subitizing</a:t>
            </a:r>
            <a:r>
              <a:rPr lang="en-US" sz="1200" b="0" i="0" u="none" strike="noStrike" kern="1200" baseline="0" dirty="0" smtClean="0">
                <a:solidFill>
                  <a:schemeClr val="tx1"/>
                </a:solidFill>
                <a:latin typeface="+mn-lt"/>
                <a:ea typeface="+mn-ea"/>
                <a:cs typeface="+mn-cs"/>
              </a:rPr>
              <a:t>, and is thought to be an effect of the architecture of the</a:t>
            </a:r>
          </a:p>
          <a:p>
            <a:r>
              <a:rPr lang="en-US" sz="1200" b="0" i="0" u="none" strike="noStrike" kern="1200" baseline="0" dirty="0" smtClean="0">
                <a:solidFill>
                  <a:schemeClr val="tx1"/>
                </a:solidFill>
                <a:latin typeface="+mn-lt"/>
                <a:ea typeface="+mn-ea"/>
                <a:cs typeface="+mn-cs"/>
              </a:rPr>
              <a:t>perceptual system.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Example: Phone numbers</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20</a:t>
            </a:fld>
            <a:endParaRPr lang="en-US"/>
          </a:p>
        </p:txBody>
      </p:sp>
    </p:spTree>
    <p:extLst>
      <p:ext uri="{BB962C8B-B14F-4D97-AF65-F5344CB8AC3E}">
        <p14:creationId xmlns:p14="http://schemas.microsoft.com/office/powerpoint/2010/main" val="1644117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Principles of Gestalt Visual Grouping:</a:t>
            </a:r>
          </a:p>
          <a:p>
            <a:endParaRPr lang="en-US" dirty="0" smtClean="0"/>
          </a:p>
          <a:p>
            <a:r>
              <a:rPr lang="en-US" dirty="0" smtClean="0"/>
              <a:t>Gestalt psychology is a philosophy of mind of the Berlin School of experimental psychology. </a:t>
            </a:r>
          </a:p>
          <a:p>
            <a:r>
              <a:rPr lang="en-US" dirty="0" smtClean="0"/>
              <a:t>The big point</a:t>
            </a:r>
            <a:r>
              <a:rPr lang="en-US" baseline="0" dirty="0" smtClean="0"/>
              <a:t> is that a whole can be larger than its parts</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21</a:t>
            </a:fld>
            <a:endParaRPr lang="en-US"/>
          </a:p>
        </p:txBody>
      </p:sp>
    </p:spTree>
    <p:extLst>
      <p:ext uri="{BB962C8B-B14F-4D97-AF65-F5344CB8AC3E}">
        <p14:creationId xmlns:p14="http://schemas.microsoft.com/office/powerpoint/2010/main" val="3505433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spatial and</a:t>
            </a:r>
          </a:p>
          <a:p>
            <a:r>
              <a:rPr lang="en-US" sz="1200" b="0" i="0" u="none" strike="noStrike" kern="1200" baseline="0" dirty="0" smtClean="0">
                <a:solidFill>
                  <a:schemeClr val="tx1"/>
                </a:solidFill>
                <a:latin typeface="+mn-lt"/>
                <a:ea typeface="+mn-ea"/>
                <a:cs typeface="+mn-cs"/>
              </a:rPr>
              <a:t>temporal relationships between elements are as important as the absolute size,</a:t>
            </a:r>
          </a:p>
          <a:p>
            <a:r>
              <a:rPr lang="en-US" sz="1200" b="0" i="0" u="none" strike="noStrike" kern="1200" baseline="0" dirty="0" smtClean="0">
                <a:solidFill>
                  <a:schemeClr val="tx1"/>
                </a:solidFill>
                <a:latin typeface="+mn-lt"/>
                <a:ea typeface="+mn-ea"/>
                <a:cs typeface="+mn-cs"/>
              </a:rPr>
              <a:t>location, or nature of the elements themselves, and a sensation-based account of</a:t>
            </a:r>
          </a:p>
          <a:p>
            <a:r>
              <a:rPr lang="en-US" sz="1200" b="0" i="0" u="none" strike="noStrike" kern="1200" baseline="0" dirty="0" smtClean="0">
                <a:solidFill>
                  <a:schemeClr val="tx1"/>
                </a:solidFill>
                <a:latin typeface="+mn-lt"/>
                <a:ea typeface="+mn-ea"/>
                <a:cs typeface="+mn-cs"/>
              </a:rPr>
              <a:t>perception fails to capture this.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visual system provides us</a:t>
            </a:r>
          </a:p>
          <a:p>
            <a:r>
              <a:rPr lang="en-US" sz="1200" b="0" i="0" u="none" strike="noStrike" kern="1200" baseline="0" dirty="0" smtClean="0">
                <a:solidFill>
                  <a:schemeClr val="tx1"/>
                </a:solidFill>
                <a:latin typeface="+mn-lt"/>
                <a:ea typeface="+mn-ea"/>
                <a:cs typeface="+mn-cs"/>
              </a:rPr>
              <a:t>with a much more constant view of the world than if we were simply to ‘‘see’’ the</a:t>
            </a:r>
          </a:p>
          <a:p>
            <a:r>
              <a:rPr lang="en-US" sz="1200" b="0" i="0" u="none" strike="noStrike" kern="1200" baseline="0" dirty="0" smtClean="0">
                <a:solidFill>
                  <a:schemeClr val="tx1"/>
                </a:solidFill>
                <a:latin typeface="+mn-lt"/>
                <a:ea typeface="+mn-ea"/>
                <a:cs typeface="+mn-cs"/>
              </a:rPr>
              <a:t>images produced on our retinas. So, when we move about (e.g., walk down a</a:t>
            </a:r>
          </a:p>
          <a:p>
            <a:r>
              <a:rPr lang="en-US" sz="1200" b="0" i="0" u="none" strike="noStrike" kern="1200" baseline="0" dirty="0" smtClean="0">
                <a:solidFill>
                  <a:schemeClr val="tx1"/>
                </a:solidFill>
                <a:latin typeface="+mn-lt"/>
                <a:ea typeface="+mn-ea"/>
                <a:cs typeface="+mn-cs"/>
              </a:rPr>
              <a:t>street), buildings appear stationary and people appear to be approximately the</a:t>
            </a:r>
          </a:p>
          <a:p>
            <a:r>
              <a:rPr lang="en-US" sz="1200" b="0" i="0" u="none" strike="noStrike" kern="1200" baseline="0" dirty="0" smtClean="0">
                <a:solidFill>
                  <a:schemeClr val="tx1"/>
                </a:solidFill>
                <a:latin typeface="+mn-lt"/>
                <a:ea typeface="+mn-ea"/>
                <a:cs typeface="+mn-cs"/>
              </a:rPr>
              <a:t>same size and shape—despite the fact that their actual relative images on the retina</a:t>
            </a:r>
          </a:p>
          <a:p>
            <a:r>
              <a:rPr lang="en-US" sz="1200" b="0" i="0" u="none" strike="noStrike" kern="1200" baseline="0" dirty="0" smtClean="0">
                <a:solidFill>
                  <a:schemeClr val="tx1"/>
                </a:solidFill>
                <a:latin typeface="+mn-lt"/>
                <a:ea typeface="+mn-ea"/>
                <a:cs typeface="+mn-cs"/>
              </a:rPr>
              <a:t>may be quite different.</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22</a:t>
            </a:fld>
            <a:endParaRPr lang="en-US"/>
          </a:p>
        </p:txBody>
      </p:sp>
    </p:spTree>
    <p:extLst>
      <p:ext uri="{BB962C8B-B14F-4D97-AF65-F5344CB8AC3E}">
        <p14:creationId xmlns:p14="http://schemas.microsoft.com/office/powerpoint/2010/main" val="1642228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a:t>
            </a:r>
            <a:r>
              <a:rPr lang="en-US" baseline="0" dirty="0" smtClean="0"/>
              <a:t> the Human auditory system has lead to things like sound conduction headphones.</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23</a:t>
            </a:fld>
            <a:endParaRPr lang="en-US"/>
          </a:p>
        </p:txBody>
      </p:sp>
    </p:spTree>
    <p:extLst>
      <p:ext uri="{BB962C8B-B14F-4D97-AF65-F5344CB8AC3E}">
        <p14:creationId xmlns:p14="http://schemas.microsoft.com/office/powerpoint/2010/main" val="404613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Decibel to power relationship not linear (3 </a:t>
            </a:r>
            <a:r>
              <a:rPr lang="en-US" baseline="0" dirty="0" err="1" smtClean="0"/>
              <a:t>db</a:t>
            </a:r>
            <a:r>
              <a:rPr lang="en-US" baseline="0" dirty="0" smtClean="0"/>
              <a:t> = 2x power)</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24</a:t>
            </a:fld>
            <a:endParaRPr lang="en-US"/>
          </a:p>
        </p:txBody>
      </p:sp>
    </p:spTree>
    <p:extLst>
      <p:ext uri="{BB962C8B-B14F-4D97-AF65-F5344CB8AC3E}">
        <p14:creationId xmlns:p14="http://schemas.microsoft.com/office/powerpoint/2010/main" val="1073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design</a:t>
            </a:r>
            <a:r>
              <a:rPr lang="en-US" baseline="0" dirty="0" smtClean="0"/>
              <a:t> something in one way doesn’t mean that others will perceive it that way.</a:t>
            </a:r>
          </a:p>
        </p:txBody>
      </p:sp>
      <p:sp>
        <p:nvSpPr>
          <p:cNvPr id="4" name="Slide Number Placeholder 3"/>
          <p:cNvSpPr>
            <a:spLocks noGrp="1"/>
          </p:cNvSpPr>
          <p:nvPr>
            <p:ph type="sldNum" sz="quarter" idx="10"/>
          </p:nvPr>
        </p:nvSpPr>
        <p:spPr/>
        <p:txBody>
          <a:bodyPr/>
          <a:lstStyle/>
          <a:p>
            <a:fld id="{6FF030F8-E745-40EC-91AC-C23CE54D20A2}" type="slidenum">
              <a:rPr lang="en-US" smtClean="0"/>
              <a:t>3</a:t>
            </a:fld>
            <a:endParaRPr lang="en-US"/>
          </a:p>
        </p:txBody>
      </p:sp>
    </p:spTree>
    <p:extLst>
      <p:ext uri="{BB962C8B-B14F-4D97-AF65-F5344CB8AC3E}">
        <p14:creationId xmlns:p14="http://schemas.microsoft.com/office/powerpoint/2010/main" val="201822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Extrinsic Motivation: Reward</a:t>
            </a:r>
          </a:p>
          <a:p>
            <a:r>
              <a:rPr lang="en-US" dirty="0" smtClean="0"/>
              <a:t>Intrinsic</a:t>
            </a:r>
            <a:r>
              <a:rPr lang="en-US" baseline="0" dirty="0" smtClean="0"/>
              <a:t> Motivation: Self motivation</a:t>
            </a:r>
            <a:r>
              <a:rPr lang="en-US" dirty="0" smtClean="0"/>
              <a:t> </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26</a:t>
            </a:fld>
            <a:endParaRPr lang="en-US"/>
          </a:p>
        </p:txBody>
      </p:sp>
    </p:spTree>
    <p:extLst>
      <p:ext uri="{BB962C8B-B14F-4D97-AF65-F5344CB8AC3E}">
        <p14:creationId xmlns:p14="http://schemas.microsoft.com/office/powerpoint/2010/main" val="2857290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creative and non-routine work, Pink (2009) argues that the keys to high</a:t>
            </a:r>
          </a:p>
          <a:p>
            <a:r>
              <a:rPr lang="en-US" sz="1200" b="0" i="0" u="none" strike="noStrike" kern="1200" baseline="0" dirty="0" smtClean="0">
                <a:solidFill>
                  <a:schemeClr val="tx1"/>
                </a:solidFill>
                <a:latin typeface="+mn-lt"/>
                <a:ea typeface="+mn-ea"/>
                <a:cs typeface="+mn-cs"/>
              </a:rPr>
              <a:t>performance are the drives to direct your own life, to extend your abilities, and to</a:t>
            </a:r>
          </a:p>
          <a:p>
            <a:r>
              <a:rPr lang="en-US" sz="1200" b="0" i="0" u="none" strike="noStrike" kern="1200" baseline="0" dirty="0" smtClean="0">
                <a:solidFill>
                  <a:schemeClr val="tx1"/>
                </a:solidFill>
                <a:latin typeface="+mn-lt"/>
                <a:ea typeface="+mn-ea"/>
                <a:cs typeface="+mn-cs"/>
              </a:rPr>
              <a:t>live a purposeful life. This sort of work can be hindered by extrinsic motivations.</a:t>
            </a:r>
          </a:p>
          <a:p>
            <a:r>
              <a:rPr lang="en-US" sz="1200" b="0" i="0" u="none" strike="noStrike" kern="1200" baseline="0" dirty="0" err="1" smtClean="0">
                <a:solidFill>
                  <a:schemeClr val="tx1"/>
                </a:solidFill>
                <a:latin typeface="+mn-lt"/>
                <a:ea typeface="+mn-ea"/>
                <a:cs typeface="+mn-cs"/>
              </a:rPr>
              <a:t>Deci</a:t>
            </a:r>
            <a:r>
              <a:rPr lang="en-US" sz="1200" b="0" i="0" u="none" strike="noStrike" kern="1200" baseline="0" dirty="0" smtClean="0">
                <a:solidFill>
                  <a:schemeClr val="tx1"/>
                </a:solidFill>
                <a:latin typeface="+mn-lt"/>
                <a:ea typeface="+mn-ea"/>
                <a:cs typeface="+mn-cs"/>
              </a:rPr>
              <a:t> (1971), for example, found that if you paid participants to do a simple puzzle,</a:t>
            </a:r>
          </a:p>
          <a:p>
            <a:r>
              <a:rPr lang="en-US" sz="1200" b="0" i="0" u="none" strike="noStrike" kern="1200" baseline="0" dirty="0" smtClean="0">
                <a:solidFill>
                  <a:schemeClr val="tx1"/>
                </a:solidFill>
                <a:latin typeface="+mn-lt"/>
                <a:ea typeface="+mn-ea"/>
                <a:cs typeface="+mn-cs"/>
              </a:rPr>
              <a:t>they were less likely to do it while waiting to take part in the experiment (and</a:t>
            </a:r>
          </a:p>
          <a:p>
            <a:r>
              <a:rPr lang="en-US" sz="1200" b="0" i="0" u="none" strike="noStrike" kern="1200" baseline="0" dirty="0" smtClean="0">
                <a:solidFill>
                  <a:schemeClr val="tx1"/>
                </a:solidFill>
                <a:latin typeface="+mn-lt"/>
                <a:ea typeface="+mn-ea"/>
                <a:cs typeface="+mn-cs"/>
              </a:rPr>
              <a:t>hence not being paid), whereas participants who were not paid were more likely to</a:t>
            </a:r>
          </a:p>
          <a:p>
            <a:r>
              <a:rPr lang="en-US" sz="1200" b="0" i="0" u="none" strike="noStrike" kern="1200" baseline="0" dirty="0" smtClean="0">
                <a:solidFill>
                  <a:schemeClr val="tx1"/>
                </a:solidFill>
                <a:latin typeface="+mn-lt"/>
                <a:ea typeface="+mn-ea"/>
                <a:cs typeface="+mn-cs"/>
              </a:rPr>
              <a:t>try to solve it while waiting.</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28</a:t>
            </a:fld>
            <a:endParaRPr lang="en-US"/>
          </a:p>
        </p:txBody>
      </p:sp>
    </p:spTree>
    <p:extLst>
      <p:ext uri="{BB962C8B-B14F-4D97-AF65-F5344CB8AC3E}">
        <p14:creationId xmlns:p14="http://schemas.microsoft.com/office/powerpoint/2010/main" val="439121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Pink argues that autonomy leads to</a:t>
            </a:r>
          </a:p>
          <a:p>
            <a:r>
              <a:rPr lang="en-US" sz="1200" b="0" i="0" u="none" strike="noStrike" kern="1200" baseline="0" dirty="0" smtClean="0">
                <a:solidFill>
                  <a:schemeClr val="tx1"/>
                </a:solidFill>
                <a:latin typeface="+mn-lt"/>
                <a:ea typeface="+mn-ea"/>
                <a:cs typeface="+mn-cs"/>
              </a:rPr>
              <a:t>engagement, and engagement leads to mastery. It is not possible for every type</a:t>
            </a:r>
          </a:p>
          <a:p>
            <a:r>
              <a:rPr lang="en-US" sz="1200" b="0" i="0" u="none" strike="noStrike" kern="1200" baseline="0" dirty="0" smtClean="0">
                <a:solidFill>
                  <a:schemeClr val="tx1"/>
                </a:solidFill>
                <a:latin typeface="+mn-lt"/>
                <a:ea typeface="+mn-ea"/>
                <a:cs typeface="+mn-cs"/>
              </a:rPr>
              <a:t>of situation, however, so some of the attributes are less mutable than others. If</a:t>
            </a:r>
          </a:p>
          <a:p>
            <a:r>
              <a:rPr lang="en-US" sz="1200" b="0" i="0" u="none" strike="noStrike" kern="1200" baseline="0" dirty="0" smtClean="0">
                <a:solidFill>
                  <a:schemeClr val="tx1"/>
                </a:solidFill>
                <a:latin typeface="+mn-lt"/>
                <a:ea typeface="+mn-ea"/>
                <a:cs typeface="+mn-cs"/>
              </a:rPr>
              <a:t>someone is operating a safety critical system in a nuclear power plant, for</a:t>
            </a:r>
          </a:p>
          <a:p>
            <a:r>
              <a:rPr lang="en-US" sz="1200" b="0" i="0" u="none" strike="noStrike" kern="1200" baseline="0" dirty="0" smtClean="0">
                <a:solidFill>
                  <a:schemeClr val="tx1"/>
                </a:solidFill>
                <a:latin typeface="+mn-lt"/>
                <a:ea typeface="+mn-ea"/>
                <a:cs typeface="+mn-cs"/>
              </a:rPr>
              <a:t>example, you really do want them to follow the rules about how they work.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Achieving mastery is most enjoyable when the task provides the right</a:t>
            </a:r>
          </a:p>
          <a:p>
            <a:r>
              <a:rPr lang="en-US" sz="1200" b="0" i="0" u="none" strike="noStrike" kern="1200" baseline="0" dirty="0" smtClean="0">
                <a:solidFill>
                  <a:schemeClr val="tx1"/>
                </a:solidFill>
                <a:latin typeface="+mn-lt"/>
                <a:ea typeface="+mn-ea"/>
                <a:cs typeface="+mn-cs"/>
              </a:rPr>
              <a:t>level of challenge: too easy and it can become boring; too hard and it can create</a:t>
            </a:r>
          </a:p>
          <a:p>
            <a:r>
              <a:rPr lang="en-US" sz="1200" b="0" i="0" u="none" strike="noStrike" kern="1200" baseline="0" dirty="0" smtClean="0">
                <a:solidFill>
                  <a:schemeClr val="tx1"/>
                </a:solidFill>
                <a:latin typeface="+mn-lt"/>
                <a:ea typeface="+mn-ea"/>
                <a:cs typeface="+mn-cs"/>
              </a:rPr>
              <a:t>anxiety. The balancing of knowledge to work requirements is what Vygotsky</a:t>
            </a:r>
          </a:p>
          <a:p>
            <a:r>
              <a:rPr lang="en-US" sz="1200" b="0" i="0" u="none" strike="noStrike" kern="1200" baseline="0" dirty="0" smtClean="0">
                <a:solidFill>
                  <a:schemeClr val="tx1"/>
                </a:solidFill>
                <a:latin typeface="+mn-lt"/>
                <a:ea typeface="+mn-ea"/>
                <a:cs typeface="+mn-cs"/>
              </a:rPr>
              <a:t>(e.g., </a:t>
            </a:r>
            <a:r>
              <a:rPr lang="en-US" sz="1200" b="0" i="0" u="none" strike="noStrike" kern="1200" baseline="0" dirty="0" err="1" smtClean="0">
                <a:solidFill>
                  <a:schemeClr val="tx1"/>
                </a:solidFill>
                <a:latin typeface="+mn-lt"/>
                <a:ea typeface="+mn-ea"/>
                <a:cs typeface="+mn-cs"/>
              </a:rPr>
              <a:t>Chaiklin</a:t>
            </a:r>
            <a:r>
              <a:rPr lang="en-US" sz="1200" b="0" i="0" u="none" strike="noStrike" kern="1200" baseline="0" dirty="0" smtClean="0">
                <a:solidFill>
                  <a:schemeClr val="tx1"/>
                </a:solidFill>
                <a:latin typeface="+mn-lt"/>
                <a:ea typeface="+mn-ea"/>
                <a:cs typeface="+mn-cs"/>
              </a:rPr>
              <a:t> 2003) calls appropriate scaffolding or the Zone of Proximal</a:t>
            </a:r>
          </a:p>
          <a:p>
            <a:r>
              <a:rPr lang="en-US" sz="1200" b="0" i="0" u="none" strike="noStrike" kern="1200" baseline="0" dirty="0" smtClean="0">
                <a:solidFill>
                  <a:schemeClr val="tx1"/>
                </a:solidFill>
                <a:latin typeface="+mn-lt"/>
                <a:ea typeface="+mn-ea"/>
                <a:cs typeface="+mn-cs"/>
              </a:rPr>
              <a:t>Development, and </a:t>
            </a:r>
            <a:r>
              <a:rPr lang="en-US" sz="1200" b="0" i="0" u="none" strike="noStrike" kern="1200" baseline="0" dirty="0" err="1" smtClean="0">
                <a:solidFill>
                  <a:schemeClr val="tx1"/>
                </a:solidFill>
                <a:latin typeface="+mn-lt"/>
                <a:ea typeface="+mn-ea"/>
                <a:cs typeface="+mn-cs"/>
              </a:rPr>
              <a:t>Csíkszentmihályi</a:t>
            </a:r>
            <a:r>
              <a:rPr lang="en-US" sz="1200" b="0" i="0" u="none" strike="noStrike" kern="1200" baseline="0" dirty="0" smtClean="0">
                <a:solidFill>
                  <a:schemeClr val="tx1"/>
                </a:solidFill>
                <a:latin typeface="+mn-lt"/>
                <a:ea typeface="+mn-ea"/>
                <a:cs typeface="+mn-cs"/>
              </a:rPr>
              <a:t> (1990) calls flow.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Motivation 3.0, however, the purpose is related to</a:t>
            </a:r>
          </a:p>
          <a:p>
            <a:r>
              <a:rPr lang="en-US" sz="1200" b="0" i="0" u="none" strike="noStrike" kern="1200" baseline="0" dirty="0" smtClean="0">
                <a:solidFill>
                  <a:schemeClr val="tx1"/>
                </a:solidFill>
                <a:latin typeface="+mn-lt"/>
                <a:ea typeface="+mn-ea"/>
                <a:cs typeface="+mn-cs"/>
              </a:rPr>
              <a:t>intrinsic motivation: people know why the task is important, and may even do it</a:t>
            </a:r>
          </a:p>
          <a:p>
            <a:r>
              <a:rPr lang="en-US" sz="1200" b="0" i="0" u="none" strike="noStrike" kern="1200" baseline="0" dirty="0" smtClean="0">
                <a:solidFill>
                  <a:schemeClr val="tx1"/>
                </a:solidFill>
                <a:latin typeface="+mn-lt"/>
                <a:ea typeface="+mn-ea"/>
                <a:cs typeface="+mn-cs"/>
              </a:rPr>
              <a:t>free of charge. Emphasizing the goal of the task and its purpose can drastically</a:t>
            </a:r>
          </a:p>
          <a:p>
            <a:r>
              <a:rPr lang="en-US" sz="1200" b="0" i="0" u="none" strike="noStrike" kern="1200" baseline="0" dirty="0" smtClean="0">
                <a:solidFill>
                  <a:schemeClr val="tx1"/>
                </a:solidFill>
                <a:latin typeface="+mn-lt"/>
                <a:ea typeface="+mn-ea"/>
                <a:cs typeface="+mn-cs"/>
              </a:rPr>
              <a:t>influence performance.</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29</a:t>
            </a:fld>
            <a:endParaRPr lang="en-US"/>
          </a:p>
        </p:txBody>
      </p:sp>
    </p:spTree>
    <p:extLst>
      <p:ext uri="{BB962C8B-B14F-4D97-AF65-F5344CB8AC3E}">
        <p14:creationId xmlns:p14="http://schemas.microsoft.com/office/powerpoint/2010/main" val="883330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the end of the day its important to know what your users are doing and in what context. To drive the </a:t>
            </a:r>
            <a:r>
              <a:rPr lang="en-US" smtClean="0"/>
              <a:t>future motivation.</a:t>
            </a:r>
            <a:endParaRPr lang="en-US" dirty="0" smtClean="0"/>
          </a:p>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30</a:t>
            </a:fld>
            <a:endParaRPr lang="en-US"/>
          </a:p>
        </p:txBody>
      </p:sp>
    </p:spTree>
    <p:extLst>
      <p:ext uri="{BB962C8B-B14F-4D97-AF65-F5344CB8AC3E}">
        <p14:creationId xmlns:p14="http://schemas.microsoft.com/office/powerpoint/2010/main" val="3165888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1) What</a:t>
            </a:r>
            <a:r>
              <a:rPr lang="en-US" baseline="0" dirty="0" smtClean="0"/>
              <a:t> people know.</a:t>
            </a:r>
          </a:p>
          <a:p>
            <a:r>
              <a:rPr lang="en-US" baseline="0" dirty="0" smtClean="0"/>
              <a:t>	 2) How people react.</a:t>
            </a:r>
          </a:p>
          <a:p>
            <a:r>
              <a:rPr lang="en-US" baseline="0" dirty="0" smtClean="0"/>
              <a:t>	 3) What your motivation is.</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31</a:t>
            </a:fld>
            <a:endParaRPr lang="en-US"/>
          </a:p>
        </p:txBody>
      </p:sp>
    </p:spTree>
    <p:extLst>
      <p:ext uri="{BB962C8B-B14F-4D97-AF65-F5344CB8AC3E}">
        <p14:creationId xmlns:p14="http://schemas.microsoft.com/office/powerpoint/2010/main" val="418056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2265363" y="96838"/>
            <a:ext cx="2246312" cy="1684337"/>
          </a:xfrm>
          <a:ln/>
        </p:spPr>
      </p:sp>
      <p:sp>
        <p:nvSpPr>
          <p:cNvPr id="19459"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smtClean="0"/>
              <a:t>In 1984, Bloom published "The 2 Sigma Problem: The Search for Methods of Group Instruction as Effective as One-to-One Tutoring" </a:t>
            </a:r>
          </a:p>
          <a:p>
            <a:endParaRPr lang="en-US" altLang="en-US" smtClean="0"/>
          </a:p>
          <a:p>
            <a:r>
              <a:rPr lang="en-US" altLang="en-US" smtClean="0"/>
              <a:t>Bloom found that the average student tutored one-to-one using mastery learning techniques performed two standard deviations better than students who learn via conventional instructional methods that is, "the average tutored student was above 98% of the students in the control class". Additionally, the variation of the students' achievement changed: "about 90% of the tutored students ... attained the level of summative achievement reached by only the highest 20%" of the control class.</a:t>
            </a:r>
          </a:p>
        </p:txBody>
      </p:sp>
    </p:spTree>
    <p:extLst>
      <p:ext uri="{BB962C8B-B14F-4D97-AF65-F5344CB8AC3E}">
        <p14:creationId xmlns:p14="http://schemas.microsoft.com/office/powerpoint/2010/main" val="1001650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892300" y="96838"/>
            <a:ext cx="2992438" cy="1684337"/>
          </a:xfrm>
          <a:ln/>
        </p:spPr>
      </p:sp>
      <p:sp>
        <p:nvSpPr>
          <p:cNvPr id="20483"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1546304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385483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2265363" y="96838"/>
            <a:ext cx="2246312" cy="1684337"/>
          </a:xfrm>
          <a:ln/>
        </p:spPr>
      </p:sp>
      <p:sp>
        <p:nvSpPr>
          <p:cNvPr id="22531"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3056168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2265363" y="96838"/>
            <a:ext cx="2246312" cy="1684337"/>
          </a:xfrm>
          <a:ln/>
        </p:spPr>
      </p:sp>
      <p:sp>
        <p:nvSpPr>
          <p:cNvPr id="23555"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236553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a stimulus occurs repeatedly and is not</a:t>
            </a:r>
          </a:p>
          <a:p>
            <a:r>
              <a:rPr lang="en-US" sz="1200" b="0" i="0" u="none" strike="noStrike" kern="1200" baseline="0" dirty="0" smtClean="0">
                <a:solidFill>
                  <a:schemeClr val="tx1"/>
                </a:solidFill>
                <a:latin typeface="+mn-lt"/>
                <a:ea typeface="+mn-ea"/>
                <a:cs typeface="+mn-cs"/>
              </a:rPr>
              <a:t>regarded as salient they will habituate to it. People who live beside a railroad track,</a:t>
            </a:r>
          </a:p>
          <a:p>
            <a:r>
              <a:rPr lang="en-US" sz="1200" b="0" i="0" u="none" strike="noStrike" kern="1200" baseline="0" dirty="0" smtClean="0">
                <a:solidFill>
                  <a:schemeClr val="tx1"/>
                </a:solidFill>
                <a:latin typeface="+mn-lt"/>
                <a:ea typeface="+mn-ea"/>
                <a:cs typeface="+mn-cs"/>
              </a:rPr>
              <a:t>for example, grow accustomed to the noise of the trains to a point where they no</a:t>
            </a:r>
          </a:p>
          <a:p>
            <a:r>
              <a:rPr lang="en-US" sz="1200" b="0" i="0" u="none" strike="noStrike" kern="1200" baseline="0" dirty="0" smtClean="0">
                <a:solidFill>
                  <a:schemeClr val="tx1"/>
                </a:solidFill>
                <a:latin typeface="+mn-lt"/>
                <a:ea typeface="+mn-ea"/>
                <a:cs typeface="+mn-cs"/>
              </a:rPr>
              <a:t>longer notice it.</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6</a:t>
            </a:fld>
            <a:endParaRPr lang="en-US"/>
          </a:p>
        </p:txBody>
      </p:sp>
    </p:spTree>
    <p:extLst>
      <p:ext uri="{BB962C8B-B14F-4D97-AF65-F5344CB8AC3E}">
        <p14:creationId xmlns:p14="http://schemas.microsoft.com/office/powerpoint/2010/main" val="507877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3310434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2265363" y="96838"/>
            <a:ext cx="2246312" cy="1684337"/>
          </a:xfrm>
          <a:ln/>
        </p:spPr>
      </p:sp>
      <p:sp>
        <p:nvSpPr>
          <p:cNvPr id="25603" name="Rectangle 3"/>
          <p:cNvSpPr>
            <a:spLocks noGrp="1" noChangeArrowheads="1"/>
          </p:cNvSpPr>
          <p:nvPr>
            <p:ph type="body" idx="1"/>
          </p:nvPr>
        </p:nvSpPr>
        <p:spPr bwMode="auto">
          <a:xfrm>
            <a:off x="311150" y="2246313"/>
            <a:ext cx="6310313" cy="6119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smtClean="0"/>
              <a:t>Professor Emeritus of the University of Wisconsin </a:t>
            </a:r>
          </a:p>
          <a:p>
            <a:r>
              <a:rPr lang="en-US" altLang="en-US" smtClean="0"/>
              <a:t>Past president of the American Society for Training and Development (ASTD). </a:t>
            </a:r>
          </a:p>
          <a:p>
            <a:endParaRPr lang="en-US" altLang="en-US" smtClean="0"/>
          </a:p>
          <a:p>
            <a:r>
              <a:rPr lang="en-US" altLang="en-US" smtClean="0"/>
              <a:t>He is best known for creating a highly influential model for training program evaluation, consisting of four levels of training evaluation (see also Course evaluation). Kirkpatrick's ideas were first published in 1959, in a series of articles in the US Training and Development Journal but are better known from a book he published in 1975 entitled, "Evaluating Training Programs".</a:t>
            </a:r>
          </a:p>
        </p:txBody>
      </p:sp>
    </p:spTree>
    <p:extLst>
      <p:ext uri="{BB962C8B-B14F-4D97-AF65-F5344CB8AC3E}">
        <p14:creationId xmlns:p14="http://schemas.microsoft.com/office/powerpoint/2010/main" val="3907003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b="1" smtClean="0">
                <a:solidFill>
                  <a:srgbClr val="FFFF00"/>
                </a:solidFill>
              </a:rPr>
              <a:t>Reaction</a:t>
            </a:r>
            <a:r>
              <a:rPr lang="en-US" altLang="en-US" smtClean="0">
                <a:solidFill>
                  <a:srgbClr val="FFFF00"/>
                </a:solidFill>
              </a:rPr>
              <a:t>: A measure of how trainees feel about the various aspects of a training program, including the topic, speaker, schedule, and so forth. Reaction is basically a measure of customer satisfaction. It’s important because management often makes decisions about training based on trainees’ comments. Measuring reaction also ensures that trainees are motivated and interested in learning.</a:t>
            </a:r>
          </a:p>
          <a:p>
            <a:endParaRPr lang="en-US" altLang="en-US" smtClean="0">
              <a:solidFill>
                <a:srgbClr val="FFFF00"/>
              </a:solidFill>
            </a:endParaRPr>
          </a:p>
          <a:p>
            <a:r>
              <a:rPr lang="en-US" altLang="en-US" b="1" smtClean="0">
                <a:solidFill>
                  <a:srgbClr val="FFFF00"/>
                </a:solidFill>
              </a:rPr>
              <a:t>Learning</a:t>
            </a:r>
            <a:r>
              <a:rPr lang="en-US" altLang="en-US" smtClean="0">
                <a:solidFill>
                  <a:srgbClr val="FFFF00"/>
                </a:solidFill>
              </a:rPr>
              <a:t>: This is a measure of the knowledge acquired, skills improved, or attitudes changed due to training. Some programs aim to improve trainees’ knowledge of concepts, principles, or techniques. Others aim to teach new skills or improve old ones. And some programs, such as those on diversity, try to change attitudes.</a:t>
            </a:r>
          </a:p>
          <a:p>
            <a:endParaRPr lang="en-US" altLang="en-US" smtClean="0">
              <a:solidFill>
                <a:srgbClr val="FFFF00"/>
              </a:solidFill>
            </a:endParaRPr>
          </a:p>
          <a:p>
            <a:r>
              <a:rPr lang="en-US" altLang="en-US" b="1" smtClean="0">
                <a:solidFill>
                  <a:srgbClr val="FFFF00"/>
                </a:solidFill>
              </a:rPr>
              <a:t>Behavior</a:t>
            </a:r>
            <a:r>
              <a:rPr lang="en-US" altLang="en-US" smtClean="0">
                <a:solidFill>
                  <a:srgbClr val="FFFF00"/>
                </a:solidFill>
              </a:rPr>
              <a:t>: This is a measure of the extent to which trainees change their on-the-job behavior because of training. It’s commonly referred to as transfer of training. </a:t>
            </a:r>
          </a:p>
          <a:p>
            <a:endParaRPr lang="en-US" altLang="en-US" smtClean="0">
              <a:solidFill>
                <a:srgbClr val="FFFF00"/>
              </a:solidFill>
            </a:endParaRPr>
          </a:p>
          <a:p>
            <a:r>
              <a:rPr lang="en-US" altLang="en-US" b="1" smtClean="0">
                <a:solidFill>
                  <a:srgbClr val="FFFF00"/>
                </a:solidFill>
              </a:rPr>
              <a:t>Results</a:t>
            </a:r>
            <a:r>
              <a:rPr lang="en-US" altLang="en-US" smtClean="0">
                <a:solidFill>
                  <a:srgbClr val="FFFF00"/>
                </a:solidFill>
              </a:rPr>
              <a:t>: This is a measure of the final results that occur due to the training, including increased sales, higher productivity, bigger profits, reduced costs, less employee turnover, and improved quality.</a:t>
            </a:r>
          </a:p>
          <a:p>
            <a:endParaRPr lang="en-US" altLang="en-US" smtClean="0"/>
          </a:p>
        </p:txBody>
      </p:sp>
    </p:spTree>
    <p:extLst>
      <p:ext uri="{BB962C8B-B14F-4D97-AF65-F5344CB8AC3E}">
        <p14:creationId xmlns:p14="http://schemas.microsoft.com/office/powerpoint/2010/main" val="1563625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2295728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179007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7</a:t>
            </a:fld>
            <a:endParaRPr lang="en-US"/>
          </a:p>
        </p:txBody>
      </p:sp>
    </p:spTree>
    <p:extLst>
      <p:ext uri="{BB962C8B-B14F-4D97-AF65-F5344CB8AC3E}">
        <p14:creationId xmlns:p14="http://schemas.microsoft.com/office/powerpoint/2010/main" val="199821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interface that has to be recognized quickly and accurately</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8</a:t>
            </a:fld>
            <a:endParaRPr lang="en-US"/>
          </a:p>
        </p:txBody>
      </p:sp>
    </p:spTree>
    <p:extLst>
      <p:ext uri="{BB962C8B-B14F-4D97-AF65-F5344CB8AC3E}">
        <p14:creationId xmlns:p14="http://schemas.microsoft.com/office/powerpoint/2010/main" val="41441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Visual angle that can be resolved</a:t>
            </a:r>
            <a:r>
              <a:rPr lang="en-US" baseline="0" dirty="0" smtClean="0"/>
              <a:t> ~1 min of an arc of 1/60 of a degree</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9</a:t>
            </a:fld>
            <a:endParaRPr lang="en-US"/>
          </a:p>
        </p:txBody>
      </p:sp>
    </p:spTree>
    <p:extLst>
      <p:ext uri="{BB962C8B-B14F-4D97-AF65-F5344CB8AC3E}">
        <p14:creationId xmlns:p14="http://schemas.microsoft.com/office/powerpoint/2010/main" val="121495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the area immediately surrounding it will appear in clear</a:t>
            </a:r>
          </a:p>
          <a:p>
            <a:r>
              <a:rPr lang="en-US" dirty="0" smtClean="0"/>
              <a:t>focus, so to clearly perceive a scene of any size the eyes must move around. These</a:t>
            </a:r>
          </a:p>
          <a:p>
            <a:r>
              <a:rPr lang="en-US" dirty="0" smtClean="0"/>
              <a:t>semi-conscious movements are called saccades and take approximately 200 </a:t>
            </a:r>
            <a:r>
              <a:rPr lang="en-US" dirty="0" err="1" smtClean="0"/>
              <a:t>ms</a:t>
            </a:r>
            <a:r>
              <a:rPr lang="en-US" dirty="0" smtClean="0"/>
              <a:t> to </a:t>
            </a:r>
          </a:p>
          <a:p>
            <a:r>
              <a:rPr lang="en-US" sz="1200" b="0" i="0" u="none" strike="noStrike" kern="1200" baseline="0" dirty="0" smtClean="0">
                <a:solidFill>
                  <a:schemeClr val="tx1"/>
                </a:solidFill>
                <a:latin typeface="+mn-lt"/>
                <a:ea typeface="+mn-ea"/>
                <a:cs typeface="+mn-cs"/>
              </a:rPr>
              <a:t>program, and last 20–200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which is just about the interval of the persistence</a:t>
            </a:r>
          </a:p>
          <a:p>
            <a:r>
              <a:rPr lang="en-US" sz="1200" b="0" i="0" u="none" strike="noStrike" kern="1200" baseline="0" dirty="0" smtClean="0">
                <a:solidFill>
                  <a:schemeClr val="tx1"/>
                </a:solidFill>
                <a:latin typeface="+mn-lt"/>
                <a:ea typeface="+mn-ea"/>
                <a:cs typeface="+mn-cs"/>
              </a:rPr>
              <a:t>of vision.</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10</a:t>
            </a:fld>
            <a:endParaRPr lang="en-US"/>
          </a:p>
        </p:txBody>
      </p:sp>
    </p:spTree>
    <p:extLst>
      <p:ext uri="{BB962C8B-B14F-4D97-AF65-F5344CB8AC3E}">
        <p14:creationId xmlns:p14="http://schemas.microsoft.com/office/powerpoint/2010/main" val="212666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head-mounted eye-tracker and an example analysis showing the order that a user</a:t>
            </a:r>
          </a:p>
          <a:p>
            <a:r>
              <a:rPr lang="en-US" dirty="0" smtClean="0"/>
              <a:t>looked at the interface (top) and how long they looked at each part (bottom) (photo by Ritter, used</a:t>
            </a:r>
          </a:p>
          <a:p>
            <a:r>
              <a:rPr lang="en-US" dirty="0" smtClean="0"/>
              <a:t>with permission of the analyst pictured; analyses courtesy of </a:t>
            </a:r>
            <a:r>
              <a:rPr lang="en-US" dirty="0" err="1" smtClean="0"/>
              <a:t>Maik</a:t>
            </a:r>
            <a:r>
              <a:rPr lang="en-US" dirty="0" smtClean="0"/>
              <a:t> Friedrich 2008)</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11</a:t>
            </a:fld>
            <a:endParaRPr lang="en-US"/>
          </a:p>
        </p:txBody>
      </p:sp>
    </p:spTree>
    <p:extLst>
      <p:ext uri="{BB962C8B-B14F-4D97-AF65-F5344CB8AC3E}">
        <p14:creationId xmlns:p14="http://schemas.microsoft.com/office/powerpoint/2010/main" val="118104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Designers should be wary of creating effects like the Hermann grid</a:t>
            </a:r>
          </a:p>
          <a:p>
            <a:r>
              <a:rPr lang="en-US" sz="1200" b="0" i="0" u="none" strike="noStrike" kern="1200" baseline="0" dirty="0" smtClean="0">
                <a:solidFill>
                  <a:schemeClr val="tx1"/>
                </a:solidFill>
                <a:latin typeface="+mn-lt"/>
                <a:ea typeface="+mn-ea"/>
                <a:cs typeface="+mn-cs"/>
              </a:rPr>
              <a:t>because they can be distracting. Adding color or shading</a:t>
            </a:r>
          </a:p>
          <a:p>
            <a:r>
              <a:rPr lang="en-US" sz="1200" b="0" i="0" u="none" strike="noStrike" kern="1200" baseline="0" dirty="0" smtClean="0">
                <a:solidFill>
                  <a:schemeClr val="tx1"/>
                </a:solidFill>
                <a:latin typeface="+mn-lt"/>
                <a:ea typeface="+mn-ea"/>
                <a:cs typeface="+mn-cs"/>
              </a:rPr>
              <a:t>can remove this effect. Indeed, the design of folders on most modern desktops</a:t>
            </a:r>
          </a:p>
          <a:p>
            <a:r>
              <a:rPr lang="en-US" sz="1200" b="0" i="0" u="none" strike="noStrike" kern="1200" baseline="0" dirty="0" smtClean="0">
                <a:solidFill>
                  <a:schemeClr val="tx1"/>
                </a:solidFill>
                <a:latin typeface="+mn-lt"/>
                <a:ea typeface="+mn-ea"/>
                <a:cs typeface="+mn-cs"/>
              </a:rPr>
              <a:t>avoids this by increasing the spacing of the icons both vertically and horizontally,</a:t>
            </a:r>
          </a:p>
          <a:p>
            <a:r>
              <a:rPr lang="en-US" sz="1200" b="0" i="0" u="none" strike="noStrike" kern="1200" baseline="0" dirty="0" smtClean="0">
                <a:solidFill>
                  <a:schemeClr val="tx1"/>
                </a:solidFill>
                <a:latin typeface="+mn-lt"/>
                <a:ea typeface="+mn-ea"/>
                <a:cs typeface="+mn-cs"/>
              </a:rPr>
              <a:t>but this choice costs display space.</a:t>
            </a:r>
            <a:endParaRPr lang="en-US" dirty="0"/>
          </a:p>
        </p:txBody>
      </p:sp>
      <p:sp>
        <p:nvSpPr>
          <p:cNvPr id="4" name="Slide Number Placeholder 3"/>
          <p:cNvSpPr>
            <a:spLocks noGrp="1"/>
          </p:cNvSpPr>
          <p:nvPr>
            <p:ph type="sldNum" sz="quarter" idx="10"/>
          </p:nvPr>
        </p:nvSpPr>
        <p:spPr/>
        <p:txBody>
          <a:bodyPr/>
          <a:lstStyle/>
          <a:p>
            <a:fld id="{6FF030F8-E745-40EC-91AC-C23CE54D20A2}" type="slidenum">
              <a:rPr lang="en-US" smtClean="0"/>
              <a:t>13</a:t>
            </a:fld>
            <a:endParaRPr lang="en-US"/>
          </a:p>
        </p:txBody>
      </p:sp>
    </p:spTree>
    <p:extLst>
      <p:ext uri="{BB962C8B-B14F-4D97-AF65-F5344CB8AC3E}">
        <p14:creationId xmlns:p14="http://schemas.microsoft.com/office/powerpoint/2010/main" val="2452653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426655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10818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235378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285275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51FADE-6324-490B-A2FB-9124A37E50BE}" type="datetimeFigureOut">
              <a:rPr lang="en-US" smtClean="0"/>
              <a:t>11/07/2019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54032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1FADE-6324-490B-A2FB-9124A37E50BE}" type="datetimeFigureOut">
              <a:rPr lang="en-US" smtClean="0"/>
              <a:t>11/07/2019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16856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1FADE-6324-490B-A2FB-9124A37E50BE}" type="datetimeFigureOut">
              <a:rPr lang="en-US" smtClean="0"/>
              <a:t>11/07/2019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6395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1FADE-6324-490B-A2FB-9124A37E50BE}" type="datetimeFigureOut">
              <a:rPr lang="en-US" smtClean="0"/>
              <a:t>11/07/2019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02076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1FADE-6324-490B-A2FB-9124A37E50BE}" type="datetimeFigureOut">
              <a:rPr lang="en-US" smtClean="0"/>
              <a:t>11/07/2019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257014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1FADE-6324-490B-A2FB-9124A37E50BE}" type="datetimeFigureOut">
              <a:rPr lang="en-US" smtClean="0"/>
              <a:t>11/07/2019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59850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1FADE-6324-490B-A2FB-9124A37E50BE}" type="datetimeFigureOut">
              <a:rPr lang="en-US" smtClean="0"/>
              <a:t>11/07/2019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F14-B535-4A75-9BE4-AB7E36D1E1EF}" type="slidenum">
              <a:rPr lang="en-US" smtClean="0"/>
              <a:t>‹#›</a:t>
            </a:fld>
            <a:endParaRPr lang="en-US"/>
          </a:p>
        </p:txBody>
      </p:sp>
    </p:spTree>
    <p:extLst>
      <p:ext uri="{BB962C8B-B14F-4D97-AF65-F5344CB8AC3E}">
        <p14:creationId xmlns:p14="http://schemas.microsoft.com/office/powerpoint/2010/main" val="3174065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1FADE-6324-490B-A2FB-9124A37E50BE}" type="datetimeFigureOut">
              <a:rPr lang="en-US" smtClean="0"/>
              <a:t>11/07/2019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BF14-B535-4A75-9BE4-AB7E36D1E1EF}" type="slidenum">
              <a:rPr lang="en-US" smtClean="0"/>
              <a:t>‹#›</a:t>
            </a:fld>
            <a:endParaRPr lang="en-US"/>
          </a:p>
        </p:txBody>
      </p:sp>
    </p:spTree>
    <p:extLst>
      <p:ext uri="{BB962C8B-B14F-4D97-AF65-F5344CB8AC3E}">
        <p14:creationId xmlns:p14="http://schemas.microsoft.com/office/powerpoint/2010/main" val="10295452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effrey.Bolkhovsky@ucon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1859279"/>
            <a:ext cx="9144000" cy="2039303"/>
          </a:xfrm>
        </p:spPr>
        <p:txBody>
          <a:bodyPr>
            <a:normAutofit fontScale="90000"/>
          </a:bodyPr>
          <a:lstStyle/>
          <a:p>
            <a:r>
              <a:rPr lang="en-US" dirty="0" smtClean="0"/>
              <a:t>Human Factors Engineering</a:t>
            </a:r>
            <a:br>
              <a:rPr lang="en-US" dirty="0" smtClean="0"/>
            </a:br>
            <a:r>
              <a:rPr lang="en-US" dirty="0" smtClean="0"/>
              <a:t>BME 6086 / BME 4985</a:t>
            </a:r>
            <a:endParaRPr lang="en-US" dirty="0"/>
          </a:p>
        </p:txBody>
      </p:sp>
      <p:sp>
        <p:nvSpPr>
          <p:cNvPr id="3" name="Title 1"/>
          <p:cNvSpPr txBox="1">
            <a:spLocks/>
          </p:cNvSpPr>
          <p:nvPr/>
        </p:nvSpPr>
        <p:spPr>
          <a:xfrm>
            <a:off x="1699260" y="3543299"/>
            <a:ext cx="9144000" cy="20393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smtClean="0"/>
              <a:t>Jeffrey Bolkhovsky, Naval Submarine Medical Research Laboratory, University of Connecticut</a:t>
            </a:r>
          </a:p>
          <a:p>
            <a:r>
              <a:rPr lang="en-US" sz="2800" dirty="0" smtClean="0">
                <a:hlinkClick r:id="rId2"/>
              </a:rPr>
              <a:t>Jeffrey.Bolkhovsky@uconn.edu</a:t>
            </a:r>
            <a:r>
              <a:rPr lang="en-US" sz="2800" dirty="0" smtClean="0"/>
              <a:t> </a:t>
            </a:r>
            <a:endParaRPr lang="en-US" sz="2800" dirty="0" smtClean="0"/>
          </a:p>
          <a:p>
            <a:r>
              <a:rPr lang="en-US" sz="2400" dirty="0" smtClean="0"/>
              <a:t>Spring 2019</a:t>
            </a:r>
            <a:endParaRPr lang="en-US" sz="2400" dirty="0"/>
          </a:p>
        </p:txBody>
      </p:sp>
    </p:spTree>
    <p:extLst>
      <p:ext uri="{BB962C8B-B14F-4D97-AF65-F5344CB8AC3E}">
        <p14:creationId xmlns:p14="http://schemas.microsoft.com/office/powerpoint/2010/main" val="33501685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Saccades</a:t>
            </a:r>
            <a:endParaRPr lang="en-US" dirty="0"/>
          </a:p>
        </p:txBody>
      </p:sp>
      <p:pic>
        <p:nvPicPr>
          <p:cNvPr id="2050" name="Picture 2" descr="http://suncityvision.com/photos/info-eyemoveme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27" y="618470"/>
            <a:ext cx="7004600" cy="573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9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for Evaluating Eye Tracking</a:t>
            </a:r>
            <a:endParaRPr lang="en-US" dirty="0"/>
          </a:p>
        </p:txBody>
      </p:sp>
      <p:pic>
        <p:nvPicPr>
          <p:cNvPr id="4" name="Picture 3"/>
          <p:cNvPicPr>
            <a:picLocks noChangeAspect="1"/>
          </p:cNvPicPr>
          <p:nvPr/>
        </p:nvPicPr>
        <p:blipFill>
          <a:blip r:embed="rId3"/>
          <a:stretch>
            <a:fillRect/>
          </a:stretch>
        </p:blipFill>
        <p:spPr>
          <a:xfrm>
            <a:off x="2281768" y="1417688"/>
            <a:ext cx="7381778" cy="5234476"/>
          </a:xfrm>
          <a:prstGeom prst="rect">
            <a:avLst/>
          </a:prstGeom>
        </p:spPr>
      </p:pic>
    </p:spTree>
    <p:extLst>
      <p:ext uri="{BB962C8B-B14F-4D97-AF65-F5344CB8AC3E}">
        <p14:creationId xmlns:p14="http://schemas.microsoft.com/office/powerpoint/2010/main" val="45161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take Advantage/Be Wary of Vision</a:t>
            </a:r>
            <a:endParaRPr lang="en-US" dirty="0"/>
          </a:p>
        </p:txBody>
      </p:sp>
      <p:sp>
        <p:nvSpPr>
          <p:cNvPr id="3" name="Content Placeholder 2"/>
          <p:cNvSpPr>
            <a:spLocks noGrp="1"/>
          </p:cNvSpPr>
          <p:nvPr>
            <p:ph idx="1"/>
          </p:nvPr>
        </p:nvSpPr>
        <p:spPr/>
        <p:txBody>
          <a:bodyPr/>
          <a:lstStyle/>
          <a:p>
            <a:r>
              <a:rPr lang="en-US" dirty="0" smtClean="0"/>
              <a:t>Changes in lighting conditions require people to adjust.</a:t>
            </a:r>
          </a:p>
          <a:p>
            <a:r>
              <a:rPr lang="en-US" dirty="0" smtClean="0"/>
              <a:t>Large Dialog Box to get users attention.</a:t>
            </a:r>
          </a:p>
          <a:p>
            <a:r>
              <a:rPr lang="en-US" dirty="0" smtClean="0"/>
              <a:t>Having things that move or flash are distracting.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236" y="3356264"/>
            <a:ext cx="4398818" cy="3299114"/>
          </a:xfrm>
          <a:prstGeom prst="rect">
            <a:avLst/>
          </a:prstGeom>
        </p:spPr>
      </p:pic>
    </p:spTree>
    <p:extLst>
      <p:ext uri="{BB962C8B-B14F-4D97-AF65-F5344CB8AC3E}">
        <p14:creationId xmlns:p14="http://schemas.microsoft.com/office/powerpoint/2010/main" val="40018547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Low Level</a:t>
            </a:r>
            <a:endParaRPr lang="en-US" dirty="0"/>
          </a:p>
        </p:txBody>
      </p:sp>
      <p:sp>
        <p:nvSpPr>
          <p:cNvPr id="3" name="Content Placeholder 2"/>
          <p:cNvSpPr>
            <a:spLocks noGrp="1"/>
          </p:cNvSpPr>
          <p:nvPr>
            <p:ph idx="1"/>
          </p:nvPr>
        </p:nvSpPr>
        <p:spPr/>
        <p:txBody>
          <a:bodyPr/>
          <a:lstStyle/>
          <a:p>
            <a:r>
              <a:rPr lang="en-US" dirty="0" smtClean="0"/>
              <a:t>Contrast: Light emitted from an object versus its surroundings.</a:t>
            </a:r>
            <a:endParaRPr lang="en-US" dirty="0"/>
          </a:p>
        </p:txBody>
      </p:sp>
      <p:pic>
        <p:nvPicPr>
          <p:cNvPr id="4" name="Picture 3"/>
          <p:cNvPicPr>
            <a:picLocks noChangeAspect="1"/>
          </p:cNvPicPr>
          <p:nvPr/>
        </p:nvPicPr>
        <p:blipFill>
          <a:blip r:embed="rId3"/>
          <a:stretch>
            <a:fillRect/>
          </a:stretch>
        </p:blipFill>
        <p:spPr>
          <a:xfrm>
            <a:off x="631380" y="2942747"/>
            <a:ext cx="10929240" cy="2679967"/>
          </a:xfrm>
          <a:prstGeom prst="rect">
            <a:avLst/>
          </a:prstGeom>
        </p:spPr>
      </p:pic>
    </p:spTree>
    <p:extLst>
      <p:ext uri="{BB962C8B-B14F-4D97-AF65-F5344CB8AC3E}">
        <p14:creationId xmlns:p14="http://schemas.microsoft.com/office/powerpoint/2010/main" val="366351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sp>
        <p:nvSpPr>
          <p:cNvPr id="3" name="Content Placeholder 2"/>
          <p:cNvSpPr>
            <a:spLocks noGrp="1"/>
          </p:cNvSpPr>
          <p:nvPr>
            <p:ph idx="1"/>
          </p:nvPr>
        </p:nvSpPr>
        <p:spPr/>
        <p:txBody>
          <a:bodyPr/>
          <a:lstStyle/>
          <a:p>
            <a:r>
              <a:rPr lang="en-US" dirty="0" smtClean="0"/>
              <a:t>Color can appear differently under different light conditions.</a:t>
            </a:r>
          </a:p>
          <a:p>
            <a:r>
              <a:rPr lang="en-US" dirty="0"/>
              <a:t>Color can only be discriminated up to 60 degrees straight ahead</a:t>
            </a:r>
          </a:p>
          <a:p>
            <a:r>
              <a:rPr lang="en-US" dirty="0"/>
              <a:t>Color constancy: We attempt to perceive colors as being the same even when different.</a:t>
            </a:r>
          </a:p>
          <a:p>
            <a:endParaRPr lang="en-US" dirty="0"/>
          </a:p>
        </p:txBody>
      </p:sp>
      <p:pic>
        <p:nvPicPr>
          <p:cNvPr id="4098" name="Picture 2" descr="https://artzyfartzycreations.com/wp-content/uploads/2015/10/Direct-sun-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49" y="3734233"/>
            <a:ext cx="1113472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33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Color</a:t>
            </a:r>
            <a:endParaRPr lang="en-US" dirty="0"/>
          </a:p>
        </p:txBody>
      </p:sp>
      <p:pic>
        <p:nvPicPr>
          <p:cNvPr id="5122" name="Picture 2" descr="https://www.dmlights.com/medias/Store-lighting-colour-temperature.jpg?context=bWFzdGVyfENvbnRlbnRJbWFnZXN8MTQzMzQ3fGltYWdlL2pwZWd8Q29udGVudEltYWdlcy9oNTkvaDRlLzk2MTEzNTEzMjY3NTAuanBnfDNmMTg3MDZlZjE5OWVmMzNmMDlhZDAwNmIxMWRiM2I0MWE2NGRjYjBhNWY2NjZjM2M2NjhiNzcyNzY2ZTJjM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157" y="270237"/>
            <a:ext cx="5095298" cy="6504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386455" y="6405541"/>
            <a:ext cx="2714718" cy="369332"/>
          </a:xfrm>
          <a:prstGeom prst="rect">
            <a:avLst/>
          </a:prstGeom>
        </p:spPr>
        <p:txBody>
          <a:bodyPr wrap="none">
            <a:spAutoFit/>
          </a:bodyPr>
          <a:lstStyle/>
          <a:p>
            <a:r>
              <a:rPr lang="en-US" dirty="0"/>
              <a:t>https://www.dmlights.com</a:t>
            </a:r>
          </a:p>
        </p:txBody>
      </p:sp>
    </p:spTree>
    <p:extLst>
      <p:ext uri="{BB962C8B-B14F-4D97-AF65-F5344CB8AC3E}">
        <p14:creationId xmlns:p14="http://schemas.microsoft.com/office/powerpoint/2010/main" val="295897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6" y="378980"/>
            <a:ext cx="11132127" cy="1325563"/>
          </a:xfrm>
        </p:spPr>
        <p:txBody>
          <a:bodyPr/>
          <a:lstStyle/>
          <a:p>
            <a:r>
              <a:rPr lang="en-US" dirty="0" smtClean="0"/>
              <a:t>Vision Examples: Pop-Out and Word Completion</a:t>
            </a: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36" y="2367541"/>
            <a:ext cx="6496929" cy="286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1873" y="2367541"/>
            <a:ext cx="49784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90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Color as </a:t>
            </a:r>
            <a:r>
              <a:rPr lang="en-US" dirty="0" err="1" smtClean="0"/>
              <a:t>Popout</a:t>
            </a:r>
            <a:endParaRPr lang="en-US" dirty="0"/>
          </a:p>
        </p:txBody>
      </p:sp>
      <p:pic>
        <p:nvPicPr>
          <p:cNvPr id="4" name="Picture 3"/>
          <p:cNvPicPr>
            <a:picLocks noChangeAspect="1"/>
          </p:cNvPicPr>
          <p:nvPr/>
        </p:nvPicPr>
        <p:blipFill>
          <a:blip r:embed="rId3"/>
          <a:stretch>
            <a:fillRect/>
          </a:stretch>
        </p:blipFill>
        <p:spPr>
          <a:xfrm>
            <a:off x="3049559" y="1427895"/>
            <a:ext cx="6447731" cy="5251375"/>
          </a:xfrm>
          <a:prstGeom prst="rect">
            <a:avLst/>
          </a:prstGeom>
        </p:spPr>
      </p:pic>
    </p:spTree>
    <p:extLst>
      <p:ext uri="{BB962C8B-B14F-4D97-AF65-F5344CB8AC3E}">
        <p14:creationId xmlns:p14="http://schemas.microsoft.com/office/powerpoint/2010/main" val="2984432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Thumbs</a:t>
            </a:r>
            <a:endParaRPr lang="en-US" dirty="0"/>
          </a:p>
        </p:txBody>
      </p:sp>
      <p:sp>
        <p:nvSpPr>
          <p:cNvPr id="3" name="Content Placeholder 2"/>
          <p:cNvSpPr>
            <a:spLocks noGrp="1"/>
          </p:cNvSpPr>
          <p:nvPr>
            <p:ph idx="1"/>
          </p:nvPr>
        </p:nvSpPr>
        <p:spPr/>
        <p:txBody>
          <a:bodyPr/>
          <a:lstStyle/>
          <a:p>
            <a:r>
              <a:rPr lang="en-US" dirty="0" smtClean="0"/>
              <a:t>Use color to emphasize things that are important.</a:t>
            </a:r>
          </a:p>
          <a:p>
            <a:r>
              <a:rPr lang="en-US" dirty="0" smtClean="0"/>
              <a:t>Ensure users can perceive the colors/differences you present.</a:t>
            </a:r>
          </a:p>
          <a:p>
            <a:r>
              <a:rPr lang="en-US" dirty="0" smtClean="0"/>
              <a:t>Present redundant information to help with color blindness.</a:t>
            </a:r>
          </a:p>
          <a:p>
            <a:r>
              <a:rPr lang="en-US" dirty="0" smtClean="0"/>
              <a:t>Colors appear consistent across all media (screen paper).</a:t>
            </a:r>
          </a:p>
          <a:p>
            <a:r>
              <a:rPr lang="en-US" dirty="0" smtClean="0"/>
              <a:t>Make important items pop-out by changing features.</a:t>
            </a:r>
          </a:p>
          <a:p>
            <a:r>
              <a:rPr lang="en-US" dirty="0" smtClean="0"/>
              <a:t>Care to make sure items you don’t want popping out don’t.</a:t>
            </a:r>
          </a:p>
          <a:p>
            <a:endParaRPr lang="en-US" dirty="0"/>
          </a:p>
        </p:txBody>
      </p:sp>
    </p:spTree>
    <p:extLst>
      <p:ext uri="{BB962C8B-B14F-4D97-AF65-F5344CB8AC3E}">
        <p14:creationId xmlns:p14="http://schemas.microsoft.com/office/powerpoint/2010/main" val="79787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Level Visual Perception: Depth</a:t>
            </a:r>
            <a:endParaRPr lang="en-US" dirty="0"/>
          </a:p>
        </p:txBody>
      </p:sp>
      <p:pic>
        <p:nvPicPr>
          <p:cNvPr id="4" name="Picture 3"/>
          <p:cNvPicPr>
            <a:picLocks noChangeAspect="1"/>
          </p:cNvPicPr>
          <p:nvPr/>
        </p:nvPicPr>
        <p:blipFill>
          <a:blip r:embed="rId2"/>
          <a:stretch>
            <a:fillRect/>
          </a:stretch>
        </p:blipFill>
        <p:spPr>
          <a:xfrm>
            <a:off x="840633" y="1509259"/>
            <a:ext cx="10513167" cy="5088610"/>
          </a:xfrm>
          <a:prstGeom prst="rect">
            <a:avLst/>
          </a:prstGeom>
        </p:spPr>
      </p:pic>
    </p:spTree>
    <p:extLst>
      <p:ext uri="{BB962C8B-B14F-4D97-AF65-F5344CB8AC3E}">
        <p14:creationId xmlns:p14="http://schemas.microsoft.com/office/powerpoint/2010/main" val="229837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ABCs of Users</a:t>
            </a:r>
          </a:p>
        </p:txBody>
      </p:sp>
      <p:sp>
        <p:nvSpPr>
          <p:cNvPr id="3" name="Content Placeholder 2"/>
          <p:cNvSpPr>
            <a:spLocks noGrp="1"/>
          </p:cNvSpPr>
          <p:nvPr>
            <p:ph idx="1"/>
          </p:nvPr>
        </p:nvSpPr>
        <p:spPr/>
        <p:txBody>
          <a:bodyPr>
            <a:normAutofit/>
          </a:bodyPr>
          <a:lstStyle/>
          <a:p>
            <a:pPr marL="0" indent="0">
              <a:buNone/>
            </a:pPr>
            <a:r>
              <a:rPr lang="en-US" sz="6600" dirty="0" smtClean="0">
                <a:solidFill>
                  <a:srgbClr val="FFFF00"/>
                </a:solidFill>
              </a:rPr>
              <a:t>A</a:t>
            </a:r>
            <a:r>
              <a:rPr lang="en-US" sz="6600" dirty="0" smtClean="0"/>
              <a:t>nthropomorphic</a:t>
            </a:r>
          </a:p>
          <a:p>
            <a:pPr marL="0" indent="0">
              <a:buNone/>
            </a:pPr>
            <a:r>
              <a:rPr lang="en-US" sz="6600" dirty="0" smtClean="0">
                <a:solidFill>
                  <a:srgbClr val="FFFF00"/>
                </a:solidFill>
              </a:rPr>
              <a:t>B</a:t>
            </a:r>
            <a:r>
              <a:rPr lang="en-US" sz="6600" dirty="0" smtClean="0"/>
              <a:t>ehavior</a:t>
            </a:r>
          </a:p>
          <a:p>
            <a:pPr marL="0" indent="0">
              <a:buNone/>
            </a:pPr>
            <a:r>
              <a:rPr lang="en-US" sz="6600" dirty="0" smtClean="0">
                <a:solidFill>
                  <a:srgbClr val="FFFF00"/>
                </a:solidFill>
              </a:rPr>
              <a:t>C</a:t>
            </a:r>
            <a:r>
              <a:rPr lang="en-US" sz="6600" dirty="0" smtClean="0"/>
              <a:t>ognition</a:t>
            </a:r>
          </a:p>
          <a:p>
            <a:pPr marL="0" indent="0">
              <a:buNone/>
            </a:pPr>
            <a:r>
              <a:rPr lang="en-US" sz="6600" dirty="0" smtClean="0">
                <a:solidFill>
                  <a:srgbClr val="FFFF00"/>
                </a:solidFill>
              </a:rPr>
              <a:t>S</a:t>
            </a:r>
            <a:r>
              <a:rPr lang="en-US" sz="6600" dirty="0" smtClean="0"/>
              <a:t>ocial</a:t>
            </a:r>
          </a:p>
        </p:txBody>
      </p:sp>
    </p:spTree>
    <p:extLst>
      <p:ext uri="{BB962C8B-B14F-4D97-AF65-F5344CB8AC3E}">
        <p14:creationId xmlns:p14="http://schemas.microsoft.com/office/powerpoint/2010/main" val="16956711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Subitizing</a:t>
            </a:r>
            <a:endParaRPr lang="en-US" dirty="0"/>
          </a:p>
        </p:txBody>
      </p:sp>
      <p:pic>
        <p:nvPicPr>
          <p:cNvPr id="4" name="Picture 3"/>
          <p:cNvPicPr>
            <a:picLocks noChangeAspect="1"/>
          </p:cNvPicPr>
          <p:nvPr/>
        </p:nvPicPr>
        <p:blipFill>
          <a:blip r:embed="rId3"/>
          <a:stretch>
            <a:fillRect/>
          </a:stretch>
        </p:blipFill>
        <p:spPr>
          <a:xfrm>
            <a:off x="2400703" y="1356160"/>
            <a:ext cx="7390593" cy="5311989"/>
          </a:xfrm>
          <a:prstGeom prst="rect">
            <a:avLst/>
          </a:prstGeom>
        </p:spPr>
      </p:pic>
    </p:spTree>
    <p:extLst>
      <p:ext uri="{BB962C8B-B14F-4D97-AF65-F5344CB8AC3E}">
        <p14:creationId xmlns:p14="http://schemas.microsoft.com/office/powerpoint/2010/main" val="393244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a:t>
            </a:r>
            <a:endParaRPr lang="en-US" dirty="0"/>
          </a:p>
        </p:txBody>
      </p:sp>
      <p:pic>
        <p:nvPicPr>
          <p:cNvPr id="4" name="Picture 3"/>
          <p:cNvPicPr>
            <a:picLocks noChangeAspect="1"/>
          </p:cNvPicPr>
          <p:nvPr/>
        </p:nvPicPr>
        <p:blipFill>
          <a:blip r:embed="rId3"/>
          <a:stretch>
            <a:fillRect/>
          </a:stretch>
        </p:blipFill>
        <p:spPr>
          <a:xfrm>
            <a:off x="958222" y="1491373"/>
            <a:ext cx="10797360" cy="4999914"/>
          </a:xfrm>
          <a:prstGeom prst="rect">
            <a:avLst/>
          </a:prstGeom>
        </p:spPr>
      </p:pic>
    </p:spTree>
    <p:extLst>
      <p:ext uri="{BB962C8B-B14F-4D97-AF65-F5344CB8AC3E}">
        <p14:creationId xmlns:p14="http://schemas.microsoft.com/office/powerpoint/2010/main" val="184457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Grouping</a:t>
            </a:r>
            <a:endParaRPr lang="en-US" dirty="0"/>
          </a:p>
        </p:txBody>
      </p:sp>
      <p:pic>
        <p:nvPicPr>
          <p:cNvPr id="4" name="Picture 3"/>
          <p:cNvPicPr>
            <a:picLocks noChangeAspect="1"/>
          </p:cNvPicPr>
          <p:nvPr/>
        </p:nvPicPr>
        <p:blipFill>
          <a:blip r:embed="rId3"/>
          <a:stretch>
            <a:fillRect/>
          </a:stretch>
        </p:blipFill>
        <p:spPr>
          <a:xfrm>
            <a:off x="5275307" y="303586"/>
            <a:ext cx="6272455" cy="6356461"/>
          </a:xfrm>
          <a:prstGeom prst="rect">
            <a:avLst/>
          </a:prstGeom>
        </p:spPr>
      </p:pic>
    </p:spTree>
    <p:extLst>
      <p:ext uri="{BB962C8B-B14F-4D97-AF65-F5344CB8AC3E}">
        <p14:creationId xmlns:p14="http://schemas.microsoft.com/office/powerpoint/2010/main" val="3791260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Auditory System</a:t>
            </a:r>
            <a:endParaRPr lang="en-US" dirty="0"/>
          </a:p>
        </p:txBody>
      </p:sp>
      <p:sp>
        <p:nvSpPr>
          <p:cNvPr id="3" name="Content Placeholder 2"/>
          <p:cNvSpPr>
            <a:spLocks noGrp="1"/>
          </p:cNvSpPr>
          <p:nvPr>
            <p:ph idx="1"/>
          </p:nvPr>
        </p:nvSpPr>
        <p:spPr/>
        <p:txBody>
          <a:bodyPr/>
          <a:lstStyle/>
          <a:p>
            <a:r>
              <a:rPr lang="en-US" dirty="0" smtClean="0"/>
              <a:t>Human Hearing: 20Hz – 20kHz</a:t>
            </a:r>
          </a:p>
          <a:p>
            <a:r>
              <a:rPr lang="en-US" dirty="0" smtClean="0"/>
              <a:t>Deteriorates with age</a:t>
            </a:r>
            <a:endParaRPr lang="en-US" dirty="0"/>
          </a:p>
        </p:txBody>
      </p:sp>
      <p:pic>
        <p:nvPicPr>
          <p:cNvPr id="6146" name="Picture 2" descr="Image result for bone conduction headph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575" y="2535382"/>
            <a:ext cx="3520210" cy="35202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83" y="3272084"/>
            <a:ext cx="3493943" cy="27835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cochlea frequenc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4852" y="3272085"/>
            <a:ext cx="3813997" cy="278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726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Linear Properties</a:t>
            </a:r>
            <a:endParaRPr lang="en-US" dirty="0"/>
          </a:p>
        </p:txBody>
      </p:sp>
      <p:pic>
        <p:nvPicPr>
          <p:cNvPr id="7170" name="Picture 2" descr="Image result for decibels vs pow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2634" y="1690688"/>
            <a:ext cx="5793366" cy="47672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413" y="1662050"/>
            <a:ext cx="5615029" cy="4795873"/>
          </a:xfrm>
          <a:prstGeom prst="rect">
            <a:avLst/>
          </a:prstGeom>
        </p:spPr>
      </p:pic>
    </p:spTree>
    <p:extLst>
      <p:ext uri="{BB962C8B-B14F-4D97-AF65-F5344CB8AC3E}">
        <p14:creationId xmlns:p14="http://schemas.microsoft.com/office/powerpoint/2010/main" val="216002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Discriminating Sounds</a:t>
            </a:r>
            <a:endParaRPr lang="en-US" dirty="0"/>
          </a:p>
        </p:txBody>
      </p:sp>
      <p:sp>
        <p:nvSpPr>
          <p:cNvPr id="3" name="Content Placeholder 2"/>
          <p:cNvSpPr>
            <a:spLocks noGrp="1"/>
          </p:cNvSpPr>
          <p:nvPr>
            <p:ph idx="1"/>
          </p:nvPr>
        </p:nvSpPr>
        <p:spPr/>
        <p:txBody>
          <a:bodyPr/>
          <a:lstStyle/>
          <a:p>
            <a:r>
              <a:rPr lang="en-US" dirty="0" smtClean="0"/>
              <a:t>Bad with absolute discrimination, good with relative</a:t>
            </a:r>
          </a:p>
          <a:p>
            <a:r>
              <a:rPr lang="en-US" dirty="0" smtClean="0"/>
              <a:t>We can only remember 5 to 7 sounds unless we attach meaning</a:t>
            </a:r>
          </a:p>
          <a:p>
            <a:r>
              <a:rPr lang="en-US" dirty="0" smtClean="0"/>
              <a:t>Can do voice output (more processing more information) vs alerts</a:t>
            </a:r>
          </a:p>
          <a:p>
            <a:endParaRPr lang="en-US" dirty="0" smtClean="0"/>
          </a:p>
          <a:p>
            <a:r>
              <a:rPr lang="en-US" dirty="0" smtClean="0"/>
              <a:t>Why assistants sound like they do</a:t>
            </a:r>
            <a:endParaRPr lang="en-US" dirty="0"/>
          </a:p>
          <a:p>
            <a:pPr lvl="1"/>
            <a:r>
              <a:rPr lang="en-US" dirty="0" smtClean="0"/>
              <a:t>Female voice has been found easier to understand.</a:t>
            </a:r>
            <a:endParaRPr lang="en-US" dirty="0"/>
          </a:p>
        </p:txBody>
      </p:sp>
    </p:spTree>
    <p:extLst>
      <p:ext uri="{BB962C8B-B14F-4D97-AF65-F5344CB8AC3E}">
        <p14:creationId xmlns:p14="http://schemas.microsoft.com/office/powerpoint/2010/main" val="389086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Two sources: </a:t>
            </a:r>
          </a:p>
          <a:p>
            <a:pPr lvl="1"/>
            <a:r>
              <a:rPr lang="en-US" dirty="0" smtClean="0"/>
              <a:t>Reactions from central nervous (e.g. eye blink)</a:t>
            </a:r>
          </a:p>
          <a:p>
            <a:pPr lvl="1"/>
            <a:r>
              <a:rPr lang="en-US" dirty="0" smtClean="0"/>
              <a:t>Deliberate decision</a:t>
            </a:r>
          </a:p>
          <a:p>
            <a:r>
              <a:rPr lang="en-US" dirty="0" smtClean="0"/>
              <a:t>Best known theory of motivation: Maslow’s Hierarchy</a:t>
            </a:r>
          </a:p>
          <a:p>
            <a:r>
              <a:rPr lang="en-US" dirty="0" smtClean="0"/>
              <a:t>Extrinsic vs Intrinsic Motivation</a:t>
            </a:r>
            <a:endParaRPr lang="en-US" dirty="0"/>
          </a:p>
        </p:txBody>
      </p:sp>
    </p:spTree>
    <p:extLst>
      <p:ext uri="{BB962C8B-B14F-4D97-AF65-F5344CB8AC3E}">
        <p14:creationId xmlns:p14="http://schemas.microsoft.com/office/powerpoint/2010/main" val="379186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Motivation (Pink 2009)</a:t>
            </a:r>
            <a:endParaRPr lang="en-US" dirty="0"/>
          </a:p>
        </p:txBody>
      </p:sp>
      <p:pic>
        <p:nvPicPr>
          <p:cNvPr id="4" name="Content Placeholder 3"/>
          <p:cNvPicPr>
            <a:picLocks noGrp="1" noChangeAspect="1"/>
          </p:cNvPicPr>
          <p:nvPr>
            <p:ph idx="1"/>
          </p:nvPr>
        </p:nvPicPr>
        <p:blipFill>
          <a:blip r:embed="rId2"/>
          <a:stretch>
            <a:fillRect/>
          </a:stretch>
        </p:blipFill>
        <p:spPr>
          <a:xfrm>
            <a:off x="210860" y="1767120"/>
            <a:ext cx="11600139" cy="4153530"/>
          </a:xfrm>
          <a:prstGeom prst="rect">
            <a:avLst/>
          </a:prstGeom>
        </p:spPr>
      </p:pic>
    </p:spTree>
    <p:extLst>
      <p:ext uri="{BB962C8B-B14F-4D97-AF65-F5344CB8AC3E}">
        <p14:creationId xmlns:p14="http://schemas.microsoft.com/office/powerpoint/2010/main" val="764200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Motivation Pitfalls </a:t>
            </a:r>
            <a:endParaRPr lang="en-US" dirty="0"/>
          </a:p>
        </p:txBody>
      </p:sp>
      <p:pic>
        <p:nvPicPr>
          <p:cNvPr id="8194" name="Picture 2" descr="Image result for puzzles in waiting roo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34615" y="1457949"/>
            <a:ext cx="5522769" cy="517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49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Motivation</a:t>
            </a:r>
            <a:endParaRPr lang="en-US" dirty="0"/>
          </a:p>
        </p:txBody>
      </p:sp>
      <p:sp>
        <p:nvSpPr>
          <p:cNvPr id="3" name="Content Placeholder 2"/>
          <p:cNvSpPr>
            <a:spLocks noGrp="1"/>
          </p:cNvSpPr>
          <p:nvPr>
            <p:ph idx="1"/>
          </p:nvPr>
        </p:nvSpPr>
        <p:spPr>
          <a:xfrm>
            <a:off x="838200" y="1825625"/>
            <a:ext cx="10861964" cy="4351338"/>
          </a:xfrm>
        </p:spPr>
        <p:txBody>
          <a:bodyPr/>
          <a:lstStyle/>
          <a:p>
            <a:r>
              <a:rPr lang="en-US" dirty="0" smtClean="0"/>
              <a:t>People do a task because they like doing it or have a sense of </a:t>
            </a:r>
            <a:r>
              <a:rPr lang="en-US" dirty="0" err="1" smtClean="0"/>
              <a:t>altriusm</a:t>
            </a:r>
            <a:r>
              <a:rPr lang="en-US" dirty="0" smtClean="0"/>
              <a:t>.</a:t>
            </a:r>
          </a:p>
          <a:p>
            <a:endParaRPr lang="en-US" dirty="0" smtClean="0"/>
          </a:p>
          <a:p>
            <a:r>
              <a:rPr lang="en-US" dirty="0" smtClean="0"/>
              <a:t>Three main categories of intrinsic motivation:</a:t>
            </a:r>
          </a:p>
          <a:p>
            <a:pPr lvl="1"/>
            <a:r>
              <a:rPr lang="en-US" dirty="0" smtClean="0"/>
              <a:t>Autonomy: The ability to choose what you want to work on.</a:t>
            </a:r>
          </a:p>
          <a:p>
            <a:pPr lvl="1"/>
            <a:r>
              <a:rPr lang="en-US" dirty="0" smtClean="0"/>
              <a:t>Mastery: The desire to understand something better.</a:t>
            </a:r>
          </a:p>
          <a:p>
            <a:pPr lvl="1"/>
            <a:r>
              <a:rPr lang="en-US" dirty="0" smtClean="0"/>
              <a:t>Purpose: The desire to improve things.</a:t>
            </a:r>
          </a:p>
        </p:txBody>
      </p:sp>
    </p:spTree>
    <p:extLst>
      <p:ext uri="{BB962C8B-B14F-4D97-AF65-F5344CB8AC3E}">
        <p14:creationId xmlns:p14="http://schemas.microsoft.com/office/powerpoint/2010/main" val="387744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idx="1"/>
          </p:nvPr>
        </p:nvSpPr>
        <p:spPr/>
        <p:txBody>
          <a:bodyPr/>
          <a:lstStyle/>
          <a:p>
            <a:r>
              <a:rPr lang="en-US" dirty="0" smtClean="0"/>
              <a:t>Basic psychology of the user</a:t>
            </a:r>
          </a:p>
          <a:p>
            <a:r>
              <a:rPr lang="en-US" dirty="0" smtClean="0"/>
              <a:t>Things that are linked to sensation and perception.</a:t>
            </a:r>
          </a:p>
          <a:p>
            <a:r>
              <a:rPr lang="en-US" dirty="0" smtClean="0"/>
              <a:t>Perception is SUBJECTIVE</a:t>
            </a:r>
            <a:endParaRPr lang="en-US" dirty="0"/>
          </a:p>
        </p:txBody>
      </p:sp>
    </p:spTree>
    <p:extLst>
      <p:ext uri="{BB962C8B-B14F-4D97-AF65-F5344CB8AC3E}">
        <p14:creationId xmlns:p14="http://schemas.microsoft.com/office/powerpoint/2010/main" val="31521920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and Intrinsic Motivation</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01" y="1371600"/>
            <a:ext cx="11346998" cy="517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3110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 you know?</a:t>
            </a:r>
            <a:endParaRPr lang="en-US" dirty="0"/>
          </a:p>
        </p:txBody>
      </p:sp>
      <p:pic>
        <p:nvPicPr>
          <p:cNvPr id="4" name="Picture 8" descr="https://images-na.ssl-images-amazon.com/images/I/911y7hbg8VL._SY679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155" y="1490778"/>
            <a:ext cx="3540125" cy="497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877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Work	</a:t>
            </a:r>
            <a:endParaRPr lang="en-US" dirty="0"/>
          </a:p>
        </p:txBody>
      </p:sp>
      <p:sp>
        <p:nvSpPr>
          <p:cNvPr id="3" name="Content Placeholder 2"/>
          <p:cNvSpPr>
            <a:spLocks noGrp="1"/>
          </p:cNvSpPr>
          <p:nvPr>
            <p:ph idx="1"/>
          </p:nvPr>
        </p:nvSpPr>
        <p:spPr/>
        <p:txBody>
          <a:bodyPr/>
          <a:lstStyle/>
          <a:p>
            <a:r>
              <a:rPr lang="en-US" dirty="0" smtClean="0"/>
              <a:t>What did you like?</a:t>
            </a:r>
          </a:p>
          <a:p>
            <a:r>
              <a:rPr lang="en-US" dirty="0" smtClean="0"/>
              <a:t>What did you not like?</a:t>
            </a:r>
          </a:p>
          <a:p>
            <a:r>
              <a:rPr lang="en-US" dirty="0" smtClean="0"/>
              <a:t>What would you do differently?</a:t>
            </a:r>
            <a:endParaRPr lang="en-US" dirty="0"/>
          </a:p>
        </p:txBody>
      </p:sp>
    </p:spTree>
    <p:extLst>
      <p:ext uri="{BB962C8B-B14F-4D97-AF65-F5344CB8AC3E}">
        <p14:creationId xmlns:p14="http://schemas.microsoft.com/office/powerpoint/2010/main" val="28245225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idx="4294967295"/>
          </p:nvPr>
        </p:nvSpPr>
        <p:spPr>
          <a:xfrm>
            <a:off x="1600201" y="0"/>
            <a:ext cx="9007475" cy="990600"/>
          </a:xfrm>
        </p:spPr>
        <p:txBody>
          <a:bodyPr/>
          <a:lstStyle/>
          <a:p>
            <a:pPr algn="ctr"/>
            <a:r>
              <a:rPr lang="en-US" altLang="en-US" sz="3600" b="1" u="sng">
                <a:solidFill>
                  <a:srgbClr val="FFFF00"/>
                </a:solidFill>
                <a:cs typeface="Times New Roman" panose="02020603050405020304" pitchFamily="18" charset="0"/>
              </a:rPr>
              <a:t>What is Bloom’s 2 Sigma Problem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54314"/>
            <a:ext cx="4808538"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553200" y="2940051"/>
            <a:ext cx="4114800" cy="2554545"/>
          </a:xfrm>
          <a:prstGeom prst="rect">
            <a:avLst/>
          </a:prstGeom>
        </p:spPr>
        <p:txBody>
          <a:bodyPr>
            <a:spAutoFit/>
          </a:bodyPr>
          <a:lstStyle/>
          <a:p>
            <a:pPr algn="l">
              <a:defRPr/>
            </a:pPr>
            <a:r>
              <a:rPr lang="en-US" sz="2000" dirty="0">
                <a:solidFill>
                  <a:srgbClr val="FFFF00"/>
                </a:solidFill>
              </a:rPr>
              <a:t>The average tutored student was above 98% of the students in the conventional instruction class. </a:t>
            </a:r>
          </a:p>
          <a:p>
            <a:pPr algn="l">
              <a:defRPr/>
            </a:pPr>
            <a:endParaRPr lang="en-US" sz="2000" dirty="0">
              <a:solidFill>
                <a:srgbClr val="FFFF00"/>
              </a:solidFill>
            </a:endParaRPr>
          </a:p>
          <a:p>
            <a:pPr algn="l">
              <a:defRPr/>
            </a:pPr>
            <a:r>
              <a:rPr lang="en-US" sz="2000" dirty="0">
                <a:solidFill>
                  <a:srgbClr val="FFFF00"/>
                </a:solidFill>
              </a:rPr>
              <a:t>~ 90% of the tutored students attained the level of achievement reached by only the highest 20% of the conventional instruction class</a:t>
            </a:r>
          </a:p>
        </p:txBody>
      </p:sp>
      <p:sp>
        <p:nvSpPr>
          <p:cNvPr id="4" name="Rectangle 3"/>
          <p:cNvSpPr/>
          <p:nvPr/>
        </p:nvSpPr>
        <p:spPr>
          <a:xfrm>
            <a:off x="1905000" y="968375"/>
            <a:ext cx="8458200" cy="923330"/>
          </a:xfrm>
          <a:prstGeom prst="rect">
            <a:avLst/>
          </a:prstGeom>
        </p:spPr>
        <p:txBody>
          <a:bodyPr>
            <a:spAutoFit/>
          </a:bodyPr>
          <a:lstStyle/>
          <a:p>
            <a:pPr algn="l">
              <a:defRPr/>
            </a:pPr>
            <a:r>
              <a:rPr lang="en-US" b="1" dirty="0">
                <a:solidFill>
                  <a:srgbClr val="FFFF00"/>
                </a:solidFill>
              </a:rPr>
              <a:t>Bloom found that the average student tutored one-to-one using mastery learning techniques performed two standard deviations better than students who learn via conventional instructional methods.</a:t>
            </a:r>
          </a:p>
        </p:txBody>
      </p:sp>
    </p:spTree>
    <p:extLst>
      <p:ext uri="{BB962C8B-B14F-4D97-AF65-F5344CB8AC3E}">
        <p14:creationId xmlns:p14="http://schemas.microsoft.com/office/powerpoint/2010/main" val="311839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idx="4294967295"/>
          </p:nvPr>
        </p:nvSpPr>
        <p:spPr>
          <a:xfrm>
            <a:off x="1600201" y="0"/>
            <a:ext cx="9007475" cy="990600"/>
          </a:xfrm>
        </p:spPr>
        <p:txBody>
          <a:bodyPr/>
          <a:lstStyle/>
          <a:p>
            <a:pPr algn="ctr"/>
            <a:r>
              <a:rPr lang="en-US" altLang="en-US" sz="3600" b="1" u="sng">
                <a:solidFill>
                  <a:srgbClr val="FFFF00"/>
                </a:solidFill>
                <a:cs typeface="Times New Roman" panose="02020603050405020304" pitchFamily="18" charset="0"/>
              </a:rPr>
              <a:t>Where Bloom Left-off</a:t>
            </a:r>
          </a:p>
        </p:txBody>
      </p:sp>
      <p:sp>
        <p:nvSpPr>
          <p:cNvPr id="2" name="Rectangle 1"/>
          <p:cNvSpPr/>
          <p:nvPr/>
        </p:nvSpPr>
        <p:spPr>
          <a:xfrm>
            <a:off x="2133600" y="1273175"/>
            <a:ext cx="7848600" cy="3539430"/>
          </a:xfrm>
          <a:prstGeom prst="rect">
            <a:avLst/>
          </a:prstGeom>
        </p:spPr>
        <p:txBody>
          <a:bodyPr>
            <a:spAutoFit/>
          </a:bodyPr>
          <a:lstStyle/>
          <a:p>
            <a:pPr marL="342900" indent="-342900">
              <a:buFont typeface="Arial" pitchFamily="34" charset="0"/>
              <a:buChar char="•"/>
              <a:defRPr/>
            </a:pPr>
            <a:r>
              <a:rPr lang="en-US" sz="3200" b="1" dirty="0">
                <a:solidFill>
                  <a:srgbClr val="FFFF00"/>
                </a:solidFill>
              </a:rPr>
              <a:t>Bloom concluded that one-to-one tutoring was too costly for most societies, on  any sort of a large scale.</a:t>
            </a:r>
          </a:p>
          <a:p>
            <a:pPr marL="342900" indent="-342900">
              <a:buFont typeface="Arial" pitchFamily="34" charset="0"/>
              <a:buChar char="•"/>
              <a:defRPr/>
            </a:pPr>
            <a:endParaRPr lang="en-US" sz="3200" b="1" dirty="0">
              <a:solidFill>
                <a:srgbClr val="FFFF00"/>
              </a:solidFill>
            </a:endParaRPr>
          </a:p>
          <a:p>
            <a:pPr marL="342900" indent="-342900">
              <a:buFont typeface="Arial" pitchFamily="34" charset="0"/>
              <a:buChar char="•"/>
              <a:defRPr/>
            </a:pPr>
            <a:r>
              <a:rPr lang="en-US" sz="3200" b="1" dirty="0">
                <a:solidFill>
                  <a:srgbClr val="FFFF00"/>
                </a:solidFill>
              </a:rPr>
              <a:t>Bloom challenged researchers and teachers to find methods to make group instruction as effective as one-to-one tutoring.</a:t>
            </a:r>
          </a:p>
        </p:txBody>
      </p:sp>
    </p:spTree>
    <p:extLst>
      <p:ext uri="{BB962C8B-B14F-4D97-AF65-F5344CB8AC3E}">
        <p14:creationId xmlns:p14="http://schemas.microsoft.com/office/powerpoint/2010/main" val="258504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ChangeArrowheads="1"/>
          </p:cNvSpPr>
          <p:nvPr/>
        </p:nvSpPr>
        <p:spPr bwMode="auto">
          <a:xfrm>
            <a:off x="1541464" y="2551113"/>
            <a:ext cx="9083675" cy="609600"/>
          </a:xfrm>
          <a:prstGeom prst="rect">
            <a:avLst/>
          </a:prstGeom>
          <a:noFill/>
          <a:ln w="9525">
            <a:noFill/>
            <a:miter lim="800000"/>
            <a:headEnd/>
            <a:tailEnd/>
          </a:ln>
        </p:spPr>
        <p:txBody>
          <a:bodyPr lIns="92070" tIns="46035" rIns="92070" bIns="46035" anchor="ctr"/>
          <a:lstStyle/>
          <a:p>
            <a:pPr>
              <a:defRPr/>
            </a:pPr>
            <a:r>
              <a:rPr lang="en-US" sz="3200" b="1" dirty="0">
                <a:solidFill>
                  <a:srgbClr val="FFFF00"/>
                </a:solidFill>
                <a:latin typeface="+mj-lt"/>
                <a:cs typeface="Times New Roman" charset="0"/>
              </a:rPr>
              <a:t>Welcome to the 21</a:t>
            </a:r>
            <a:r>
              <a:rPr lang="en-US" sz="3200" b="1" baseline="30000" dirty="0">
                <a:solidFill>
                  <a:srgbClr val="FFFF00"/>
                </a:solidFill>
                <a:latin typeface="+mj-lt"/>
                <a:cs typeface="Times New Roman" charset="0"/>
              </a:rPr>
              <a:t>st</a:t>
            </a:r>
            <a:r>
              <a:rPr lang="en-US" sz="3200" b="1" dirty="0">
                <a:solidFill>
                  <a:srgbClr val="FFFF00"/>
                </a:solidFill>
                <a:latin typeface="+mj-lt"/>
                <a:cs typeface="Times New Roman" charset="0"/>
              </a:rPr>
              <a:t> Century</a:t>
            </a:r>
          </a:p>
        </p:txBody>
      </p:sp>
    </p:spTree>
    <p:extLst>
      <p:ext uri="{BB962C8B-B14F-4D97-AF65-F5344CB8AC3E}">
        <p14:creationId xmlns:p14="http://schemas.microsoft.com/office/powerpoint/2010/main" val="6481216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idx="4294967295"/>
          </p:nvPr>
        </p:nvSpPr>
        <p:spPr>
          <a:xfrm>
            <a:off x="1524001" y="228600"/>
            <a:ext cx="9083675" cy="762000"/>
          </a:xfrm>
        </p:spPr>
        <p:txBody>
          <a:bodyPr/>
          <a:lstStyle/>
          <a:p>
            <a:pPr algn="ctr"/>
            <a:r>
              <a:rPr lang="en-US" altLang="en-US" sz="3600" b="1" u="sng">
                <a:solidFill>
                  <a:srgbClr val="FFFF00"/>
                </a:solidFill>
                <a:cs typeface="Times New Roman" panose="02020603050405020304" pitchFamily="18" charset="0"/>
              </a:rPr>
              <a:t>On-line tutoring</a:t>
            </a:r>
          </a:p>
        </p:txBody>
      </p:sp>
      <p:sp>
        <p:nvSpPr>
          <p:cNvPr id="7171" name="Rectangle 1039"/>
          <p:cNvSpPr>
            <a:spLocks noGrp="1" noChangeArrowheads="1"/>
          </p:cNvSpPr>
          <p:nvPr>
            <p:ph type="body" idx="4294967295"/>
          </p:nvPr>
        </p:nvSpPr>
        <p:spPr>
          <a:xfrm>
            <a:off x="2971800" y="914400"/>
            <a:ext cx="6324600" cy="685800"/>
          </a:xfrm>
          <a:noFill/>
        </p:spPr>
        <p:txBody>
          <a:bodyPr/>
          <a:lstStyle/>
          <a:p>
            <a:pPr marL="0" indent="0" algn="ctr">
              <a:buClr>
                <a:srgbClr val="FFFF66"/>
              </a:buClr>
              <a:buSzPct val="150000"/>
              <a:buNone/>
            </a:pPr>
            <a:r>
              <a:rPr lang="en-US" altLang="en-US" sz="2400" b="1"/>
              <a:t>24/7 tutoring on-line with a real person</a:t>
            </a: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0164" y="1538288"/>
            <a:ext cx="7259637"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96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idx="4294967295"/>
          </p:nvPr>
        </p:nvSpPr>
        <p:spPr>
          <a:xfrm>
            <a:off x="1524001" y="228600"/>
            <a:ext cx="9083675" cy="762000"/>
          </a:xfrm>
        </p:spPr>
        <p:txBody>
          <a:bodyPr/>
          <a:lstStyle/>
          <a:p>
            <a:pPr algn="ctr"/>
            <a:r>
              <a:rPr lang="en-US" altLang="en-US" sz="3600" b="1" u="sng">
                <a:solidFill>
                  <a:srgbClr val="FFFF00"/>
                </a:solidFill>
                <a:cs typeface="Times New Roman" panose="02020603050405020304" pitchFamily="18" charset="0"/>
              </a:rPr>
              <a:t>Intelligent Tutoring Systems</a:t>
            </a:r>
          </a:p>
        </p:txBody>
      </p:sp>
      <p:sp>
        <p:nvSpPr>
          <p:cNvPr id="8195" name="Rectangle 1039"/>
          <p:cNvSpPr>
            <a:spLocks noGrp="1" noChangeArrowheads="1"/>
          </p:cNvSpPr>
          <p:nvPr>
            <p:ph type="body" idx="4294967295"/>
          </p:nvPr>
        </p:nvSpPr>
        <p:spPr>
          <a:xfrm>
            <a:off x="2362200" y="990600"/>
            <a:ext cx="7467600" cy="838200"/>
          </a:xfrm>
          <a:noFill/>
        </p:spPr>
        <p:txBody>
          <a:bodyPr/>
          <a:lstStyle/>
          <a:p>
            <a:pPr marL="0" indent="0">
              <a:buClr>
                <a:srgbClr val="FFFF66"/>
              </a:buClr>
              <a:buSzPct val="150000"/>
              <a:buNone/>
            </a:pPr>
            <a:r>
              <a:rPr lang="en-US" altLang="en-US" sz="2400" b="1"/>
              <a:t>Artificial Intelligent system are being developed to augment the class instructions.</a:t>
            </a: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2009776"/>
            <a:ext cx="6862763" cy="454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9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ChangeArrowheads="1"/>
          </p:cNvSpPr>
          <p:nvPr/>
        </p:nvSpPr>
        <p:spPr bwMode="auto">
          <a:xfrm>
            <a:off x="1541464" y="2551113"/>
            <a:ext cx="9083675" cy="609600"/>
          </a:xfrm>
          <a:prstGeom prst="rect">
            <a:avLst/>
          </a:prstGeom>
          <a:noFill/>
          <a:ln w="9525">
            <a:noFill/>
            <a:miter lim="800000"/>
            <a:headEnd/>
            <a:tailEnd/>
          </a:ln>
        </p:spPr>
        <p:txBody>
          <a:bodyPr lIns="92070" tIns="46035" rIns="92070" bIns="46035" anchor="ctr"/>
          <a:lstStyle/>
          <a:p>
            <a:pPr>
              <a:defRPr/>
            </a:pPr>
            <a:r>
              <a:rPr lang="en-US" sz="3200" b="1" dirty="0">
                <a:solidFill>
                  <a:srgbClr val="FFFF00"/>
                </a:solidFill>
                <a:latin typeface="+mj-lt"/>
                <a:cs typeface="Times New Roman" charset="0"/>
              </a:rPr>
              <a:t>Assessment of Tutoring Systems</a:t>
            </a:r>
          </a:p>
        </p:txBody>
      </p:sp>
    </p:spTree>
    <p:extLst>
      <p:ext uri="{BB962C8B-B14F-4D97-AF65-F5344CB8AC3E}">
        <p14:creationId xmlns:p14="http://schemas.microsoft.com/office/powerpoint/2010/main" val="20664610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idx="4294967295"/>
          </p:nvPr>
        </p:nvSpPr>
        <p:spPr>
          <a:xfrm>
            <a:off x="1524001" y="228600"/>
            <a:ext cx="9083675" cy="762000"/>
          </a:xfrm>
        </p:spPr>
        <p:txBody>
          <a:bodyPr/>
          <a:lstStyle/>
          <a:p>
            <a:pPr algn="ctr"/>
            <a:r>
              <a:rPr lang="en-US" altLang="en-US" sz="3600" b="1" u="sng">
                <a:solidFill>
                  <a:srgbClr val="FFFF00"/>
                </a:solidFill>
                <a:cs typeface="Times New Roman" panose="02020603050405020304" pitchFamily="18" charset="0"/>
              </a:rPr>
              <a:t>Who is Donald Kirkpatrick</a:t>
            </a:r>
          </a:p>
        </p:txBody>
      </p:sp>
      <p:sp>
        <p:nvSpPr>
          <p:cNvPr id="10243" name="Rectangle 1039"/>
          <p:cNvSpPr>
            <a:spLocks noGrp="1" noChangeArrowheads="1"/>
          </p:cNvSpPr>
          <p:nvPr>
            <p:ph type="body" idx="4294967295"/>
          </p:nvPr>
        </p:nvSpPr>
        <p:spPr>
          <a:xfrm>
            <a:off x="1828800" y="3959226"/>
            <a:ext cx="8458200" cy="2670175"/>
          </a:xfrm>
          <a:noFill/>
        </p:spPr>
        <p:txBody>
          <a:bodyPr/>
          <a:lstStyle/>
          <a:p>
            <a:pPr>
              <a:buClr>
                <a:srgbClr val="FFFF66"/>
              </a:buClr>
              <a:buSzPct val="150000"/>
              <a:buFont typeface="Arial" panose="020B0604020202020204" pitchFamily="34" charset="0"/>
              <a:buChar char="•"/>
            </a:pPr>
            <a:r>
              <a:rPr lang="en-US" altLang="en-US" sz="2400" b="1"/>
              <a:t>Professor Emeritus of the University of Wisconsin </a:t>
            </a:r>
          </a:p>
          <a:p>
            <a:pPr>
              <a:buClr>
                <a:srgbClr val="FFFF66"/>
              </a:buClr>
              <a:buSzPct val="150000"/>
              <a:buFont typeface="Arial" panose="020B0604020202020204" pitchFamily="34" charset="0"/>
              <a:buChar char="•"/>
            </a:pPr>
            <a:r>
              <a:rPr lang="en-US" altLang="en-US" sz="2400" b="1"/>
              <a:t>Past president of the American Society for Training and Development (ASTD)</a:t>
            </a:r>
          </a:p>
          <a:p>
            <a:pPr>
              <a:buClr>
                <a:srgbClr val="FFFF66"/>
              </a:buClr>
              <a:buSzPct val="150000"/>
              <a:buFont typeface="Arial" panose="020B0604020202020204" pitchFamily="34" charset="0"/>
              <a:buChar char="•"/>
            </a:pPr>
            <a:r>
              <a:rPr lang="en-US" altLang="en-US" sz="2400" b="1"/>
              <a:t>Best known for creating the four levels of training evaluation, first published in 1959, in a series of articles in the US Training and Development Journal. </a:t>
            </a:r>
          </a:p>
          <a:p>
            <a:pPr>
              <a:buClr>
                <a:srgbClr val="FFFF66"/>
              </a:buClr>
              <a:buSzPct val="150000"/>
              <a:buFont typeface="Arial" panose="020B0604020202020204" pitchFamily="34" charset="0"/>
              <a:buChar char="•"/>
            </a:pPr>
            <a:endParaRPr lang="en-US" altLang="en-US" sz="2400" b="1"/>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2057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55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Behavior</a:t>
            </a:r>
            <a:endParaRPr lang="en-US" dirty="0"/>
          </a:p>
        </p:txBody>
      </p:sp>
      <p:sp>
        <p:nvSpPr>
          <p:cNvPr id="3" name="Content Placeholder 2"/>
          <p:cNvSpPr>
            <a:spLocks noGrp="1"/>
          </p:cNvSpPr>
          <p:nvPr>
            <p:ph idx="1"/>
          </p:nvPr>
        </p:nvSpPr>
        <p:spPr/>
        <p:txBody>
          <a:bodyPr/>
          <a:lstStyle/>
          <a:p>
            <a:r>
              <a:rPr lang="en-US" dirty="0" smtClean="0"/>
              <a:t>Presentation of Information</a:t>
            </a:r>
          </a:p>
          <a:p>
            <a:r>
              <a:rPr lang="en-US" dirty="0" smtClean="0"/>
              <a:t>Visual Perception</a:t>
            </a:r>
          </a:p>
          <a:p>
            <a:pPr lvl="1"/>
            <a:r>
              <a:rPr lang="en-US" dirty="0" smtClean="0"/>
              <a:t>Low Level</a:t>
            </a:r>
          </a:p>
          <a:p>
            <a:pPr lvl="1"/>
            <a:r>
              <a:rPr lang="en-US" dirty="0" smtClean="0"/>
              <a:t>High Level</a:t>
            </a:r>
          </a:p>
          <a:p>
            <a:r>
              <a:rPr lang="en-US" dirty="0" smtClean="0"/>
              <a:t>Auditory Perception</a:t>
            </a:r>
          </a:p>
          <a:p>
            <a:r>
              <a:rPr lang="en-US" dirty="0" smtClean="0"/>
              <a:t>Motivation</a:t>
            </a:r>
            <a:endParaRPr lang="en-US" dirty="0"/>
          </a:p>
        </p:txBody>
      </p:sp>
    </p:spTree>
    <p:extLst>
      <p:ext uri="{BB962C8B-B14F-4D97-AF65-F5344CB8AC3E}">
        <p14:creationId xmlns:p14="http://schemas.microsoft.com/office/powerpoint/2010/main" val="3269243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2057400" y="1354139"/>
            <a:ext cx="8153400" cy="3139317"/>
          </a:xfrm>
          <a:prstGeom prst="rect">
            <a:avLst/>
          </a:prstGeom>
          <a:noFill/>
          <a:ln w="9525">
            <a:noFill/>
            <a:miter lim="800000"/>
            <a:headEnd/>
            <a:tailEnd/>
          </a:ln>
        </p:spPr>
        <p:txBody>
          <a:bodyPr lIns="91435" tIns="45718" rIns="91435" bIns="45718">
            <a:spAutoFit/>
          </a:bodyPr>
          <a:lstStyle/>
          <a:p>
            <a:pPr marL="285750" indent="-285750">
              <a:buFont typeface="Arial" pitchFamily="34" charset="0"/>
              <a:buChar char="•"/>
              <a:defRPr/>
            </a:pPr>
            <a:r>
              <a:rPr lang="en-US" b="1" dirty="0">
                <a:solidFill>
                  <a:srgbClr val="FFFF00"/>
                </a:solidFill>
              </a:rPr>
              <a:t>Reaction</a:t>
            </a:r>
            <a:r>
              <a:rPr lang="en-US" dirty="0">
                <a:solidFill>
                  <a:srgbClr val="FFFF00"/>
                </a:solidFill>
              </a:rPr>
              <a:t> - what students thought and felt about the training (satisfaction; “end of term evaluation form")</a:t>
            </a:r>
          </a:p>
          <a:p>
            <a:pPr marL="285750" indent="-285750">
              <a:buFont typeface="Arial" pitchFamily="34" charset="0"/>
              <a:buChar char="•"/>
              <a:defRPr/>
            </a:pPr>
            <a:endParaRPr lang="en-US" dirty="0">
              <a:solidFill>
                <a:srgbClr val="FFFF00"/>
              </a:solidFill>
            </a:endParaRPr>
          </a:p>
          <a:p>
            <a:pPr marL="285750" indent="-285750">
              <a:buFont typeface="Arial" pitchFamily="34" charset="0"/>
              <a:buChar char="•"/>
              <a:defRPr/>
            </a:pPr>
            <a:r>
              <a:rPr lang="en-US" b="1" dirty="0">
                <a:solidFill>
                  <a:srgbClr val="FFFF00"/>
                </a:solidFill>
              </a:rPr>
              <a:t>Learning</a:t>
            </a:r>
            <a:r>
              <a:rPr lang="en-US" dirty="0">
                <a:solidFill>
                  <a:srgbClr val="FFFF00"/>
                </a:solidFill>
              </a:rPr>
              <a:t> - the resulting increase in knowledge and/or skills, and change in attitudes (“end of term exam score”)</a:t>
            </a:r>
          </a:p>
          <a:p>
            <a:pPr marL="285750" indent="-285750">
              <a:buFont typeface="Arial" pitchFamily="34" charset="0"/>
              <a:buChar char="•"/>
              <a:defRPr/>
            </a:pPr>
            <a:endParaRPr lang="en-US" dirty="0">
              <a:solidFill>
                <a:srgbClr val="FFFF00"/>
              </a:solidFill>
            </a:endParaRPr>
          </a:p>
          <a:p>
            <a:pPr marL="285750" indent="-285750">
              <a:buFont typeface="Arial" pitchFamily="34" charset="0"/>
              <a:buChar char="•"/>
              <a:defRPr/>
            </a:pPr>
            <a:r>
              <a:rPr lang="en-US" b="1" dirty="0">
                <a:solidFill>
                  <a:srgbClr val="FFFF00"/>
                </a:solidFill>
              </a:rPr>
              <a:t>Behavior</a:t>
            </a:r>
            <a:r>
              <a:rPr lang="en-US" dirty="0">
                <a:solidFill>
                  <a:srgbClr val="FFFF00"/>
                </a:solidFill>
              </a:rPr>
              <a:t> - transfer of knowledge, skills, and/or attitudes from classroom to the job (change on-the-job behavior due to training program)</a:t>
            </a:r>
          </a:p>
          <a:p>
            <a:pPr marL="285750" indent="-285750">
              <a:buFont typeface="Arial" pitchFamily="34" charset="0"/>
              <a:buChar char="•"/>
              <a:defRPr/>
            </a:pPr>
            <a:endParaRPr lang="en-US" dirty="0">
              <a:solidFill>
                <a:srgbClr val="FFFF00"/>
              </a:solidFill>
            </a:endParaRPr>
          </a:p>
          <a:p>
            <a:pPr marL="285750" indent="-285750">
              <a:buFont typeface="Arial" pitchFamily="34" charset="0"/>
              <a:buChar char="•"/>
              <a:defRPr/>
            </a:pPr>
            <a:r>
              <a:rPr lang="en-US" b="1" dirty="0">
                <a:solidFill>
                  <a:srgbClr val="FFFF00"/>
                </a:solidFill>
              </a:rPr>
              <a:t>Results</a:t>
            </a:r>
            <a:r>
              <a:rPr lang="en-US" dirty="0">
                <a:solidFill>
                  <a:srgbClr val="FFFF00"/>
                </a:solidFill>
              </a:rPr>
              <a:t> - the final results that occurred because of attendance and participation in a training program (can be monetary, performance-based, etc.)</a:t>
            </a:r>
          </a:p>
        </p:txBody>
      </p:sp>
      <p:sp>
        <p:nvSpPr>
          <p:cNvPr id="5123" name="Rectangle 1026"/>
          <p:cNvSpPr>
            <a:spLocks noChangeArrowheads="1"/>
          </p:cNvSpPr>
          <p:nvPr/>
        </p:nvSpPr>
        <p:spPr bwMode="auto">
          <a:xfrm>
            <a:off x="1524001" y="381000"/>
            <a:ext cx="9083675" cy="609600"/>
          </a:xfrm>
          <a:prstGeom prst="rect">
            <a:avLst/>
          </a:prstGeom>
          <a:noFill/>
          <a:ln w="9525">
            <a:noFill/>
            <a:miter lim="800000"/>
            <a:headEnd/>
            <a:tailEnd/>
          </a:ln>
        </p:spPr>
        <p:txBody>
          <a:bodyPr lIns="92070" tIns="46035" rIns="92070" bIns="46035" anchor="ctr"/>
          <a:lstStyle/>
          <a:p>
            <a:pPr>
              <a:defRPr/>
            </a:pPr>
            <a:r>
              <a:rPr lang="en-US" sz="3200" b="1" u="sng" dirty="0">
                <a:solidFill>
                  <a:srgbClr val="FFFF00"/>
                </a:solidFill>
                <a:latin typeface="+mj-lt"/>
                <a:cs typeface="Times New Roman" charset="0"/>
              </a:rPr>
              <a:t>Kirkpatrick’s Four-Level Assessment Model</a:t>
            </a:r>
          </a:p>
        </p:txBody>
      </p:sp>
    </p:spTree>
    <p:extLst>
      <p:ext uri="{BB962C8B-B14F-4D97-AF65-F5344CB8AC3E}">
        <p14:creationId xmlns:p14="http://schemas.microsoft.com/office/powerpoint/2010/main" val="33453062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2057401" y="1554164"/>
            <a:ext cx="8270875" cy="2554541"/>
          </a:xfrm>
          <a:prstGeom prst="rect">
            <a:avLst/>
          </a:prstGeom>
          <a:noFill/>
          <a:ln w="9525">
            <a:noFill/>
            <a:miter lim="800000"/>
            <a:headEnd/>
            <a:tailEnd/>
          </a:ln>
        </p:spPr>
        <p:txBody>
          <a:bodyPr lIns="91435" tIns="45718" rIns="91435" bIns="45718">
            <a:spAutoFit/>
          </a:bodyPr>
          <a:lstStyle/>
          <a:p>
            <a:pPr algn="l">
              <a:defRPr/>
            </a:pPr>
            <a:r>
              <a:rPr lang="en-US" sz="2000" dirty="0">
                <a:solidFill>
                  <a:srgbClr val="FFFF00"/>
                </a:solidFill>
                <a:latin typeface="+mj-lt"/>
              </a:rPr>
              <a:t>“The Flawed Four-Level Evaluation Model,” written by Elwood F. Holton of Louisiana State University, in Human Resource Development Quarterly, Spring 1996 said that the four level model is too simple. Houlton claims that the model is not a model at all, but a taxonomy or classification. </a:t>
            </a:r>
          </a:p>
          <a:p>
            <a:pPr>
              <a:defRPr/>
            </a:pPr>
            <a:endParaRPr lang="en-US" sz="2000" dirty="0">
              <a:solidFill>
                <a:srgbClr val="FFFF00"/>
              </a:solidFill>
              <a:latin typeface="+mj-lt"/>
            </a:endParaRPr>
          </a:p>
          <a:p>
            <a:pPr algn="l">
              <a:defRPr/>
            </a:pPr>
            <a:r>
              <a:rPr lang="en-US" sz="2000" dirty="0">
                <a:solidFill>
                  <a:srgbClr val="FFFF00"/>
                </a:solidFill>
                <a:latin typeface="+mj-lt"/>
              </a:rPr>
              <a:t>Kirkpatrick (1996) concedes that Holton may be correct.  However, he does not care whether it is a model or taxonomy, as long as training professionals find it useful in evaluating training programs.</a:t>
            </a:r>
          </a:p>
        </p:txBody>
      </p:sp>
      <p:sp>
        <p:nvSpPr>
          <p:cNvPr id="5123" name="Rectangle 1026"/>
          <p:cNvSpPr>
            <a:spLocks noChangeArrowheads="1"/>
          </p:cNvSpPr>
          <p:nvPr/>
        </p:nvSpPr>
        <p:spPr bwMode="auto">
          <a:xfrm>
            <a:off x="1524001" y="461963"/>
            <a:ext cx="9083675" cy="609600"/>
          </a:xfrm>
          <a:prstGeom prst="rect">
            <a:avLst/>
          </a:prstGeom>
          <a:noFill/>
          <a:ln w="9525">
            <a:noFill/>
            <a:miter lim="800000"/>
            <a:headEnd/>
            <a:tailEnd/>
          </a:ln>
        </p:spPr>
        <p:txBody>
          <a:bodyPr lIns="92070" tIns="46035" rIns="92070" bIns="46035" anchor="ctr"/>
          <a:lstStyle/>
          <a:p>
            <a:pPr>
              <a:defRPr/>
            </a:pPr>
            <a:r>
              <a:rPr lang="en-US" sz="3200" b="1" u="sng" dirty="0">
                <a:solidFill>
                  <a:srgbClr val="FFFF00"/>
                </a:solidFill>
                <a:latin typeface="+mj-lt"/>
                <a:cs typeface="Times New Roman" charset="0"/>
              </a:rPr>
              <a:t>Kirkpatrick’s Model</a:t>
            </a:r>
          </a:p>
          <a:p>
            <a:pPr>
              <a:defRPr/>
            </a:pPr>
            <a:r>
              <a:rPr lang="en-US" sz="3200" b="1" u="sng" dirty="0">
                <a:solidFill>
                  <a:srgbClr val="FFFF00"/>
                </a:solidFill>
                <a:latin typeface="+mj-lt"/>
                <a:cs typeface="Times New Roman" charset="0"/>
              </a:rPr>
              <a:t>(Critique and Response)</a:t>
            </a:r>
          </a:p>
        </p:txBody>
      </p:sp>
      <p:sp>
        <p:nvSpPr>
          <p:cNvPr id="2" name="Rectangle 1"/>
          <p:cNvSpPr/>
          <p:nvPr/>
        </p:nvSpPr>
        <p:spPr>
          <a:xfrm>
            <a:off x="2190751" y="4554539"/>
            <a:ext cx="8137525" cy="895917"/>
          </a:xfrm>
          <a:prstGeom prst="rect">
            <a:avLst/>
          </a:prstGeom>
          <a:ln>
            <a:solidFill>
              <a:srgbClr val="FF0000"/>
            </a:solidFill>
          </a:ln>
        </p:spPr>
        <p:txBody>
          <a:bodyPr lIns="64291" tIns="32146" rIns="64291" bIns="32146">
            <a:spAutoFit/>
          </a:bodyPr>
          <a:lstStyle/>
          <a:p>
            <a:pPr algn="l">
              <a:defRPr/>
            </a:pPr>
            <a:r>
              <a:rPr lang="en-US" b="1" dirty="0">
                <a:solidFill>
                  <a:srgbClr val="FFFF00"/>
                </a:solidFill>
                <a:latin typeface="+mj-lt"/>
              </a:rPr>
              <a:t>“It [the Four-Level Model] is simple and practical. Many trainers aren’t much interested  in a scholarly, complex approach. </a:t>
            </a:r>
            <a:r>
              <a:rPr lang="en-US" b="1" dirty="0">
                <a:solidFill>
                  <a:srgbClr val="FF0000"/>
                </a:solidFill>
                <a:latin typeface="+mj-lt"/>
              </a:rPr>
              <a:t>They want something they can understand and use</a:t>
            </a:r>
            <a:r>
              <a:rPr lang="en-US" b="1" dirty="0">
                <a:solidFill>
                  <a:srgbClr val="FFFF00"/>
                </a:solidFill>
                <a:latin typeface="+mj-lt"/>
              </a:rPr>
              <a:t>.”  (Kirkpatrick, 1996)</a:t>
            </a:r>
          </a:p>
        </p:txBody>
      </p:sp>
    </p:spTree>
    <p:extLst>
      <p:ext uri="{BB962C8B-B14F-4D97-AF65-F5344CB8AC3E}">
        <p14:creationId xmlns:p14="http://schemas.microsoft.com/office/powerpoint/2010/main" val="6614090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ChangeArrowheads="1"/>
          </p:cNvSpPr>
          <p:nvPr/>
        </p:nvSpPr>
        <p:spPr bwMode="auto">
          <a:xfrm>
            <a:off x="1524001" y="152400"/>
            <a:ext cx="9083675" cy="609600"/>
          </a:xfrm>
          <a:prstGeom prst="rect">
            <a:avLst/>
          </a:prstGeom>
          <a:noFill/>
          <a:ln w="9525">
            <a:noFill/>
            <a:miter lim="800000"/>
            <a:headEnd/>
            <a:tailEnd/>
          </a:ln>
        </p:spPr>
        <p:txBody>
          <a:bodyPr lIns="92070" tIns="46035" rIns="92070" bIns="46035" anchor="ctr"/>
          <a:lstStyle/>
          <a:p>
            <a:pPr>
              <a:defRPr/>
            </a:pPr>
            <a:r>
              <a:rPr lang="en-US" sz="3200" b="1" u="sng" dirty="0">
                <a:solidFill>
                  <a:srgbClr val="FFFF00"/>
                </a:solidFill>
                <a:latin typeface="+mj-lt"/>
                <a:cs typeface="Times New Roman" charset="0"/>
              </a:rPr>
              <a:t>Dimensions rather than Levels/Steps</a:t>
            </a:r>
          </a:p>
        </p:txBody>
      </p:sp>
      <p:sp>
        <p:nvSpPr>
          <p:cNvPr id="3" name="Rectangle 2"/>
          <p:cNvSpPr/>
          <p:nvPr/>
        </p:nvSpPr>
        <p:spPr>
          <a:xfrm>
            <a:off x="2514601" y="5105401"/>
            <a:ext cx="7185025" cy="1603375"/>
          </a:xfrm>
          <a:prstGeom prst="rect">
            <a:avLst/>
          </a:prstGeom>
        </p:spPr>
        <p:txBody>
          <a:bodyPr lIns="64291" tIns="32146" rIns="64291" bIns="32146">
            <a:spAutoFit/>
          </a:bodyPr>
          <a:lstStyle/>
          <a:p>
            <a:pPr algn="l">
              <a:defRPr/>
            </a:pPr>
            <a:r>
              <a:rPr lang="en-US" sz="2000" b="1" dirty="0">
                <a:solidFill>
                  <a:srgbClr val="FFFF00"/>
                </a:solidFill>
              </a:rPr>
              <a:t>Results: </a:t>
            </a:r>
            <a:r>
              <a:rPr lang="en-US" sz="2000" dirty="0">
                <a:solidFill>
                  <a:srgbClr val="FFFF00"/>
                </a:solidFill>
              </a:rPr>
              <a:t>This is a measure of the final results that occur due to the training, including increased sales, higher productivity, bigger profits, reduced costs, less employee turnover, and improved quality. </a:t>
            </a:r>
            <a:r>
              <a:rPr lang="en-US" sz="2000" b="1" dirty="0">
                <a:solidFill>
                  <a:srgbClr val="FF3300"/>
                </a:solidFill>
              </a:rPr>
              <a:t>However, the final results are often dominated by factors outside of training.</a:t>
            </a:r>
          </a:p>
        </p:txBody>
      </p:sp>
      <p:grpSp>
        <p:nvGrpSpPr>
          <p:cNvPr id="13316" name="Group 6"/>
          <p:cNvGrpSpPr>
            <a:grpSpLocks/>
          </p:cNvGrpSpPr>
          <p:nvPr/>
        </p:nvGrpSpPr>
        <p:grpSpPr bwMode="auto">
          <a:xfrm>
            <a:off x="2452689" y="1017588"/>
            <a:ext cx="7286625" cy="3903662"/>
            <a:chOff x="1168400" y="1447800"/>
            <a:chExt cx="10363200" cy="5550949"/>
          </a:xfrm>
        </p:grpSpPr>
        <p:sp>
          <p:nvSpPr>
            <p:cNvPr id="4" name="TextBox 3"/>
            <p:cNvSpPr txBox="1"/>
            <p:nvPr/>
          </p:nvSpPr>
          <p:spPr>
            <a:xfrm>
              <a:off x="4846319" y="1612590"/>
              <a:ext cx="3126002" cy="974506"/>
            </a:xfrm>
            <a:prstGeom prst="rect">
              <a:avLst/>
            </a:prstGeom>
            <a:noFill/>
          </p:spPr>
          <p:txBody>
            <a:bodyPr wrap="none" lIns="130046" tIns="65023" rIns="130046" bIns="65023">
              <a:spAutoFit/>
            </a:bodyPr>
            <a:lstStyle/>
            <a:p>
              <a:pPr>
                <a:defRPr/>
              </a:pPr>
              <a:r>
                <a:rPr lang="en-US" b="1" dirty="0">
                  <a:solidFill>
                    <a:srgbClr val="FFFF00"/>
                  </a:solidFill>
                </a:rPr>
                <a:t>Behavior</a:t>
              </a:r>
            </a:p>
            <a:p>
              <a:pPr>
                <a:defRPr/>
              </a:pPr>
              <a:r>
                <a:rPr lang="en-US" dirty="0">
                  <a:solidFill>
                    <a:srgbClr val="FFFF00"/>
                  </a:solidFill>
                </a:rPr>
                <a:t>(Transfer of Training)</a:t>
              </a:r>
            </a:p>
          </p:txBody>
        </p:sp>
        <p:sp>
          <p:nvSpPr>
            <p:cNvPr id="5" name="TextBox 4"/>
            <p:cNvSpPr txBox="1"/>
            <p:nvPr/>
          </p:nvSpPr>
          <p:spPr>
            <a:xfrm>
              <a:off x="8151706" y="5621734"/>
              <a:ext cx="2846494" cy="974506"/>
            </a:xfrm>
            <a:prstGeom prst="rect">
              <a:avLst/>
            </a:prstGeom>
            <a:noFill/>
          </p:spPr>
          <p:txBody>
            <a:bodyPr wrap="none" lIns="130046" tIns="65023" rIns="130046" bIns="65023">
              <a:spAutoFit/>
            </a:bodyPr>
            <a:lstStyle/>
            <a:p>
              <a:pPr>
                <a:defRPr/>
              </a:pPr>
              <a:r>
                <a:rPr lang="en-US" b="1" dirty="0">
                  <a:solidFill>
                    <a:srgbClr val="FFFF00"/>
                  </a:solidFill>
                </a:rPr>
                <a:t>Reaction</a:t>
              </a:r>
            </a:p>
            <a:p>
              <a:pPr>
                <a:defRPr/>
              </a:pPr>
              <a:r>
                <a:rPr lang="en-US" dirty="0">
                  <a:solidFill>
                    <a:srgbClr val="FFFF00"/>
                  </a:solidFill>
                </a:rPr>
                <a:t>(Trainee’s feelings)</a:t>
              </a:r>
            </a:p>
          </p:txBody>
        </p:sp>
        <p:sp>
          <p:nvSpPr>
            <p:cNvPr id="8" name="TextBox 7"/>
            <p:cNvSpPr txBox="1"/>
            <p:nvPr/>
          </p:nvSpPr>
          <p:spPr>
            <a:xfrm>
              <a:off x="1236133" y="5635279"/>
              <a:ext cx="3946015" cy="919073"/>
            </a:xfrm>
            <a:prstGeom prst="rect">
              <a:avLst/>
            </a:prstGeom>
            <a:noFill/>
          </p:spPr>
          <p:txBody>
            <a:bodyPr wrap="none">
              <a:spAutoFit/>
            </a:bodyPr>
            <a:lstStyle/>
            <a:p>
              <a:pPr>
                <a:defRPr/>
              </a:pPr>
              <a:r>
                <a:rPr lang="en-US" b="1" dirty="0">
                  <a:solidFill>
                    <a:srgbClr val="FFFF00"/>
                  </a:solidFill>
                </a:rPr>
                <a:t>Learning</a:t>
              </a:r>
            </a:p>
            <a:p>
              <a:pPr>
                <a:defRPr/>
              </a:pPr>
              <a:r>
                <a:rPr lang="en-US" dirty="0">
                  <a:solidFill>
                    <a:srgbClr val="FFFF00"/>
                  </a:solidFill>
                </a:rPr>
                <a:t>(Knowledge, skills, attitude)</a:t>
              </a:r>
            </a:p>
          </p:txBody>
        </p:sp>
        <p:cxnSp>
          <p:nvCxnSpPr>
            <p:cNvPr id="13320" name="Straight Arrow Connector 11"/>
            <p:cNvCxnSpPr>
              <a:cxnSpLocks noChangeShapeType="1"/>
            </p:cNvCxnSpPr>
            <p:nvPr/>
          </p:nvCxnSpPr>
          <p:spPr bwMode="auto">
            <a:xfrm flipH="1" flipV="1">
              <a:off x="6550343" y="2768398"/>
              <a:ext cx="6243" cy="1676400"/>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13321" name="Straight Arrow Connector 19"/>
            <p:cNvCxnSpPr>
              <a:cxnSpLocks noChangeShapeType="1"/>
            </p:cNvCxnSpPr>
            <p:nvPr/>
          </p:nvCxnSpPr>
          <p:spPr bwMode="auto">
            <a:xfrm flipH="1">
              <a:off x="4521200" y="4444798"/>
              <a:ext cx="2035386" cy="1066800"/>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13322" name="Straight Arrow Connector 21"/>
            <p:cNvCxnSpPr>
              <a:cxnSpLocks noChangeShapeType="1"/>
            </p:cNvCxnSpPr>
            <p:nvPr/>
          </p:nvCxnSpPr>
          <p:spPr bwMode="auto">
            <a:xfrm>
              <a:off x="6556586" y="4444798"/>
              <a:ext cx="2003214" cy="1066800"/>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6" name="Rectangle 5"/>
            <p:cNvSpPr/>
            <p:nvPr/>
          </p:nvSpPr>
          <p:spPr bwMode="auto">
            <a:xfrm>
              <a:off x="1168400" y="1447800"/>
              <a:ext cx="10363200" cy="5550949"/>
            </a:xfrm>
            <a:prstGeom prst="rect">
              <a:avLst/>
            </a:prstGeom>
            <a:noFill/>
            <a:ln w="38100" cap="flat" cmpd="sng" algn="ctr">
              <a:solidFill>
                <a:srgbClr val="FFFF00"/>
              </a:solidFill>
              <a:prstDash val="solid"/>
              <a:round/>
              <a:headEnd type="none" w="med" len="med"/>
              <a:tailEnd type="none" w="med" len="med"/>
            </a:ln>
            <a:effectLst/>
          </p:spPr>
          <p:txBody>
            <a:bodyPr/>
            <a:lstStyle/>
            <a:p>
              <a:pPr defTabSz="642915">
                <a:defRPr/>
              </a:pPr>
              <a:endParaRPr lang="en-US">
                <a:solidFill>
                  <a:srgbClr val="FFFF00"/>
                </a:solidFill>
                <a:ea typeface="ヒラギノ角ゴ ProN W3" charset="-128"/>
                <a:sym typeface="Arial" charset="0"/>
              </a:endParaRPr>
            </a:p>
          </p:txBody>
        </p:sp>
      </p:grpSp>
    </p:spTree>
    <p:extLst>
      <p:ext uri="{BB962C8B-B14F-4D97-AF65-F5344CB8AC3E}">
        <p14:creationId xmlns:p14="http://schemas.microsoft.com/office/powerpoint/2010/main" val="10619294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Well Designed Interface Considers…</a:t>
            </a:r>
            <a:endParaRPr lang="en-US" dirty="0"/>
          </a:p>
        </p:txBody>
      </p:sp>
      <p:sp>
        <p:nvSpPr>
          <p:cNvPr id="3" name="Content Placeholder 2"/>
          <p:cNvSpPr>
            <a:spLocks noGrp="1"/>
          </p:cNvSpPr>
          <p:nvPr>
            <p:ph idx="1"/>
          </p:nvPr>
        </p:nvSpPr>
        <p:spPr/>
        <p:txBody>
          <a:bodyPr/>
          <a:lstStyle/>
          <a:p>
            <a:r>
              <a:rPr lang="en-US" dirty="0" smtClean="0"/>
              <a:t>The ability for users to notice changes in their interface (upcoming presentation on Just Noticeable Difference)</a:t>
            </a:r>
          </a:p>
          <a:p>
            <a:r>
              <a:rPr lang="en-US" dirty="0" smtClean="0"/>
              <a:t>The best ways to present information to the user.</a:t>
            </a:r>
          </a:p>
          <a:p>
            <a:r>
              <a:rPr lang="en-US" dirty="0" smtClean="0"/>
              <a:t>Can the user perceive or detect information that is given to them (Signal Detection Theory)</a:t>
            </a:r>
          </a:p>
          <a:p>
            <a:r>
              <a:rPr lang="en-US" dirty="0" smtClean="0"/>
              <a:t>How do you distribute information among sensory channels?</a:t>
            </a:r>
          </a:p>
          <a:p>
            <a:endParaRPr lang="en-US" dirty="0" smtClean="0"/>
          </a:p>
          <a:p>
            <a:endParaRPr lang="en-US" dirty="0"/>
          </a:p>
        </p:txBody>
      </p:sp>
    </p:spTree>
    <p:extLst>
      <p:ext uri="{BB962C8B-B14F-4D97-AF65-F5344CB8AC3E}">
        <p14:creationId xmlns:p14="http://schemas.microsoft.com/office/powerpoint/2010/main" val="14335696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Behavior: Habituation</a:t>
            </a:r>
            <a:endParaRPr lang="en-US" dirty="0"/>
          </a:p>
        </p:txBody>
      </p:sp>
      <p:sp>
        <p:nvSpPr>
          <p:cNvPr id="3" name="Content Placeholder 2"/>
          <p:cNvSpPr>
            <a:spLocks noGrp="1"/>
          </p:cNvSpPr>
          <p:nvPr>
            <p:ph idx="1"/>
          </p:nvPr>
        </p:nvSpPr>
        <p:spPr/>
        <p:txBody>
          <a:bodyPr/>
          <a:lstStyle/>
          <a:p>
            <a:r>
              <a:rPr lang="en-US" dirty="0" smtClean="0"/>
              <a:t>Reduced Response to Stimuli Over time, Factors Include:</a:t>
            </a:r>
          </a:p>
          <a:p>
            <a:pPr lvl="1"/>
            <a:r>
              <a:rPr lang="en-US" dirty="0" smtClean="0"/>
              <a:t>Duration</a:t>
            </a:r>
          </a:p>
          <a:p>
            <a:pPr lvl="1"/>
            <a:r>
              <a:rPr lang="en-US" dirty="0" smtClean="0"/>
              <a:t>Frequency</a:t>
            </a:r>
          </a:p>
          <a:p>
            <a:pPr lvl="1"/>
            <a:r>
              <a:rPr lang="en-US" dirty="0" smtClean="0"/>
              <a:t>Intensity</a:t>
            </a:r>
          </a:p>
          <a:p>
            <a:pPr lvl="1"/>
            <a:r>
              <a:rPr lang="en-US" dirty="0" smtClean="0"/>
              <a:t>Change</a:t>
            </a:r>
          </a:p>
        </p:txBody>
      </p:sp>
      <p:pic>
        <p:nvPicPr>
          <p:cNvPr id="3074" name="Picture 2"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360" y="2334638"/>
            <a:ext cx="5885954" cy="4124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8341" y="6543914"/>
            <a:ext cx="12013659" cy="276999"/>
          </a:xfrm>
          <a:prstGeom prst="rect">
            <a:avLst/>
          </a:prstGeom>
        </p:spPr>
        <p:txBody>
          <a:bodyPr wrap="square">
            <a:spAutoFit/>
          </a:bodyPr>
          <a:lstStyle/>
          <a:p>
            <a:r>
              <a:rPr lang="en-US" sz="1200" dirty="0" smtClean="0">
                <a:solidFill>
                  <a:schemeClr val="tx1">
                    <a:lumMod val="75000"/>
                  </a:schemeClr>
                </a:solidFill>
                <a:latin typeface="Arial" panose="020B0604020202020204" pitchFamily="34" charset="0"/>
              </a:rPr>
              <a:t>[1] Sinding</a:t>
            </a:r>
            <a:r>
              <a:rPr lang="en-US" sz="1200" dirty="0">
                <a:solidFill>
                  <a:schemeClr val="tx1">
                    <a:lumMod val="75000"/>
                  </a:schemeClr>
                </a:solidFill>
                <a:latin typeface="Arial" panose="020B0604020202020204" pitchFamily="34" charset="0"/>
              </a:rPr>
              <a:t>, C., </a:t>
            </a:r>
            <a:r>
              <a:rPr lang="en-US" sz="1200" dirty="0" err="1">
                <a:solidFill>
                  <a:schemeClr val="tx1">
                    <a:lumMod val="75000"/>
                  </a:schemeClr>
                </a:solidFill>
                <a:latin typeface="Arial" panose="020B0604020202020204" pitchFamily="34" charset="0"/>
              </a:rPr>
              <a:t>Valadier</a:t>
            </a:r>
            <a:r>
              <a:rPr lang="en-US" sz="1200" dirty="0">
                <a:solidFill>
                  <a:schemeClr val="tx1">
                    <a:lumMod val="75000"/>
                  </a:schemeClr>
                </a:solidFill>
                <a:latin typeface="Arial" panose="020B0604020202020204" pitchFamily="34" charset="0"/>
              </a:rPr>
              <a:t>, F., Al-</a:t>
            </a:r>
            <a:r>
              <a:rPr lang="en-US" sz="1200" dirty="0" err="1">
                <a:solidFill>
                  <a:schemeClr val="tx1">
                    <a:lumMod val="75000"/>
                  </a:schemeClr>
                </a:solidFill>
                <a:latin typeface="Arial" panose="020B0604020202020204" pitchFamily="34" charset="0"/>
              </a:rPr>
              <a:t>Hassani</a:t>
            </a:r>
            <a:r>
              <a:rPr lang="en-US" sz="1200" dirty="0">
                <a:solidFill>
                  <a:schemeClr val="tx1">
                    <a:lumMod val="75000"/>
                  </a:schemeClr>
                </a:solidFill>
                <a:latin typeface="Arial" panose="020B0604020202020204" pitchFamily="34" charset="0"/>
              </a:rPr>
              <a:t>, V., </a:t>
            </a:r>
            <a:r>
              <a:rPr lang="en-US" sz="1200" dirty="0" err="1">
                <a:solidFill>
                  <a:schemeClr val="tx1">
                    <a:lumMod val="75000"/>
                  </a:schemeClr>
                </a:solidFill>
                <a:latin typeface="Arial" panose="020B0604020202020204" pitchFamily="34" charset="0"/>
              </a:rPr>
              <a:t>Feron</a:t>
            </a:r>
            <a:r>
              <a:rPr lang="en-US" sz="1200" dirty="0">
                <a:solidFill>
                  <a:schemeClr val="tx1">
                    <a:lumMod val="75000"/>
                  </a:schemeClr>
                </a:solidFill>
                <a:latin typeface="Arial" panose="020B0604020202020204" pitchFamily="34" charset="0"/>
              </a:rPr>
              <a:t>, G., </a:t>
            </a:r>
            <a:r>
              <a:rPr lang="en-US" sz="1200" dirty="0" err="1">
                <a:solidFill>
                  <a:schemeClr val="tx1">
                    <a:lumMod val="75000"/>
                  </a:schemeClr>
                </a:solidFill>
                <a:latin typeface="Arial" panose="020B0604020202020204" pitchFamily="34" charset="0"/>
              </a:rPr>
              <a:t>Tromelin</a:t>
            </a:r>
            <a:r>
              <a:rPr lang="en-US" sz="1200" dirty="0">
                <a:solidFill>
                  <a:schemeClr val="tx1">
                    <a:lumMod val="75000"/>
                  </a:schemeClr>
                </a:solidFill>
                <a:latin typeface="Arial" panose="020B0604020202020204" pitchFamily="34" charset="0"/>
              </a:rPr>
              <a:t>, A., </a:t>
            </a:r>
            <a:r>
              <a:rPr lang="en-US" sz="1200" dirty="0" err="1">
                <a:solidFill>
                  <a:schemeClr val="tx1">
                    <a:lumMod val="75000"/>
                  </a:schemeClr>
                </a:solidFill>
                <a:latin typeface="Arial" panose="020B0604020202020204" pitchFamily="34" charset="0"/>
              </a:rPr>
              <a:t>Kontaris</a:t>
            </a:r>
            <a:r>
              <a:rPr lang="en-US" sz="1200" dirty="0">
                <a:solidFill>
                  <a:schemeClr val="tx1">
                    <a:lumMod val="75000"/>
                  </a:schemeClr>
                </a:solidFill>
                <a:latin typeface="Arial" panose="020B0604020202020204" pitchFamily="34" charset="0"/>
              </a:rPr>
              <a:t>, I., &amp; Hummel, T. (2017). New determinants of olfactory habituation. </a:t>
            </a:r>
            <a:r>
              <a:rPr lang="en-US" sz="1200" i="1" dirty="0">
                <a:solidFill>
                  <a:schemeClr val="tx1">
                    <a:lumMod val="75000"/>
                  </a:schemeClr>
                </a:solidFill>
                <a:latin typeface="Arial" panose="020B0604020202020204" pitchFamily="34" charset="0"/>
              </a:rPr>
              <a:t>Scientific Reports</a:t>
            </a:r>
            <a:r>
              <a:rPr lang="en-US" sz="1200" dirty="0">
                <a:solidFill>
                  <a:schemeClr val="tx1">
                    <a:lumMod val="75000"/>
                  </a:schemeClr>
                </a:solidFill>
                <a:latin typeface="Arial" panose="020B0604020202020204" pitchFamily="34" charset="0"/>
              </a:rPr>
              <a:t>, </a:t>
            </a:r>
            <a:r>
              <a:rPr lang="en-US" sz="1200" i="1" dirty="0">
                <a:solidFill>
                  <a:schemeClr val="tx1">
                    <a:lumMod val="75000"/>
                  </a:schemeClr>
                </a:solidFill>
                <a:latin typeface="Arial" panose="020B0604020202020204" pitchFamily="34" charset="0"/>
              </a:rPr>
              <a:t>7</a:t>
            </a:r>
            <a:r>
              <a:rPr lang="en-US" sz="1200" dirty="0">
                <a:solidFill>
                  <a:schemeClr val="tx1">
                    <a:lumMod val="75000"/>
                  </a:schemeClr>
                </a:solidFill>
                <a:latin typeface="Arial" panose="020B0604020202020204" pitchFamily="34" charset="0"/>
              </a:rPr>
              <a:t>, 41047.</a:t>
            </a:r>
            <a:endParaRPr lang="en-US" sz="1200" dirty="0">
              <a:solidFill>
                <a:schemeClr val="tx1">
                  <a:lumMod val="75000"/>
                </a:schemeClr>
              </a:solidFill>
            </a:endParaRPr>
          </a:p>
        </p:txBody>
      </p:sp>
      <p:sp>
        <p:nvSpPr>
          <p:cNvPr id="6" name="Rectangle 5"/>
          <p:cNvSpPr/>
          <p:nvPr/>
        </p:nvSpPr>
        <p:spPr>
          <a:xfrm>
            <a:off x="11797553" y="6176963"/>
            <a:ext cx="394447" cy="276999"/>
          </a:xfrm>
          <a:prstGeom prst="rect">
            <a:avLst/>
          </a:prstGeom>
        </p:spPr>
        <p:txBody>
          <a:bodyPr wrap="square">
            <a:spAutoFit/>
          </a:bodyPr>
          <a:lstStyle/>
          <a:p>
            <a:r>
              <a:rPr lang="en-US" sz="1200" dirty="0" smtClean="0">
                <a:solidFill>
                  <a:schemeClr val="tx1">
                    <a:lumMod val="75000"/>
                  </a:schemeClr>
                </a:solidFill>
                <a:latin typeface="Arial" panose="020B0604020202020204" pitchFamily="34" charset="0"/>
              </a:rPr>
              <a:t>[1]</a:t>
            </a:r>
            <a:endParaRPr lang="en-US" sz="1200" dirty="0">
              <a:solidFill>
                <a:schemeClr val="tx1">
                  <a:lumMod val="75000"/>
                </a:schemeClr>
              </a:solidFill>
            </a:endParaRPr>
          </a:p>
        </p:txBody>
      </p:sp>
    </p:spTree>
    <p:extLst>
      <p:ext uri="{BB962C8B-B14F-4D97-AF65-F5344CB8AC3E}">
        <p14:creationId xmlns:p14="http://schemas.microsoft.com/office/powerpoint/2010/main" val="203282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p:txBody>
          <a:bodyPr/>
          <a:lstStyle/>
          <a:p>
            <a:r>
              <a:rPr lang="en-US" dirty="0" smtClean="0"/>
              <a:t>Eye do not take snapshots</a:t>
            </a:r>
          </a:p>
          <a:p>
            <a:r>
              <a:rPr lang="en-US" dirty="0" smtClean="0"/>
              <a:t>Does not capture everything in a scene</a:t>
            </a:r>
          </a:p>
          <a:p>
            <a:r>
              <a:rPr lang="en-US" dirty="0" smtClean="0"/>
              <a:t>Selectively picks out salient objects</a:t>
            </a:r>
          </a:p>
          <a:p>
            <a:r>
              <a:rPr lang="en-US" dirty="0" smtClean="0"/>
              <a:t>Eyes get features and context and then focuses</a:t>
            </a:r>
          </a:p>
          <a:p>
            <a:endParaRPr lang="en-US" dirty="0"/>
          </a:p>
          <a:p>
            <a:r>
              <a:rPr lang="en-US" dirty="0" smtClean="0"/>
              <a:t>For Design:</a:t>
            </a:r>
          </a:p>
          <a:p>
            <a:pPr lvl="1"/>
            <a:r>
              <a:rPr lang="en-US" dirty="0" smtClean="0"/>
              <a:t>Understanding strengths and weaknesses</a:t>
            </a:r>
          </a:p>
          <a:p>
            <a:pPr lvl="1"/>
            <a:r>
              <a:rPr lang="en-US" dirty="0" smtClean="0"/>
              <a:t>Taking advantage of human capabilities</a:t>
            </a:r>
            <a:endParaRPr lang="en-US" dirty="0"/>
          </a:p>
        </p:txBody>
      </p:sp>
      <p:pic>
        <p:nvPicPr>
          <p:cNvPr id="1026" name="Picture 2" descr="https://vignette.wikia.nocookie.net/clubpenguin/images/c/ce/VideoCamera.png/revision/latest?cb=201501021705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0926" y="182520"/>
            <a:ext cx="3375991" cy="2858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aayathricityeyehospital.in/img/conditions&amp;treatments/healthy-ey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3957" y="3526474"/>
            <a:ext cx="3172614" cy="204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11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and Vision</a:t>
            </a:r>
            <a:endParaRPr lang="en-US" dirty="0"/>
          </a:p>
        </p:txBody>
      </p:sp>
      <p:pic>
        <p:nvPicPr>
          <p:cNvPr id="4" name="Picture 3"/>
          <p:cNvPicPr>
            <a:picLocks noChangeAspect="1"/>
          </p:cNvPicPr>
          <p:nvPr/>
        </p:nvPicPr>
        <p:blipFill>
          <a:blip r:embed="rId3"/>
          <a:stretch>
            <a:fillRect/>
          </a:stretch>
        </p:blipFill>
        <p:spPr>
          <a:xfrm>
            <a:off x="838200" y="1432549"/>
            <a:ext cx="10851600" cy="5159581"/>
          </a:xfrm>
          <a:prstGeom prst="rect">
            <a:avLst/>
          </a:prstGeom>
        </p:spPr>
      </p:pic>
    </p:spTree>
    <p:extLst>
      <p:ext uri="{BB962C8B-B14F-4D97-AF65-F5344CB8AC3E}">
        <p14:creationId xmlns:p14="http://schemas.microsoft.com/office/powerpoint/2010/main" val="23320045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the Eye</a:t>
            </a:r>
            <a:endParaRPr lang="en-US" dirty="0"/>
          </a:p>
        </p:txBody>
      </p:sp>
      <p:sp>
        <p:nvSpPr>
          <p:cNvPr id="3" name="Content Placeholder 2"/>
          <p:cNvSpPr>
            <a:spLocks noGrp="1"/>
          </p:cNvSpPr>
          <p:nvPr>
            <p:ph idx="1"/>
          </p:nvPr>
        </p:nvSpPr>
        <p:spPr>
          <a:xfrm>
            <a:off x="838200" y="1825625"/>
            <a:ext cx="5602357" cy="4351338"/>
          </a:xfrm>
        </p:spPr>
        <p:txBody>
          <a:bodyPr/>
          <a:lstStyle/>
          <a:p>
            <a:r>
              <a:rPr lang="en-US" dirty="0" smtClean="0"/>
              <a:t>Parts of the eye: lens, retina, rods, cones, fovea, optic nerve.</a:t>
            </a:r>
            <a:endParaRPr lang="en-US" dirty="0"/>
          </a:p>
          <a:p>
            <a:r>
              <a:rPr lang="en-US" dirty="0" smtClean="0">
                <a:solidFill>
                  <a:srgbClr val="FFFF00"/>
                </a:solidFill>
              </a:rPr>
              <a:t>Visual Angle</a:t>
            </a:r>
            <a:r>
              <a:rPr lang="en-US" dirty="0"/>
              <a:t>: </a:t>
            </a:r>
            <a:r>
              <a:rPr lang="en-US" dirty="0" smtClean="0"/>
              <a:t>The </a:t>
            </a:r>
            <a:r>
              <a:rPr lang="en-US" dirty="0"/>
              <a:t>angle formed at the eye by rays from the extremities of an object viewed.</a:t>
            </a:r>
            <a:endParaRPr lang="en-US" dirty="0" smtClean="0"/>
          </a:p>
          <a:p>
            <a:r>
              <a:rPr lang="en-US" dirty="0" smtClean="0">
                <a:solidFill>
                  <a:srgbClr val="FFFF00"/>
                </a:solidFill>
              </a:rPr>
              <a:t>Visual Acuity</a:t>
            </a:r>
            <a:r>
              <a:rPr lang="en-US" dirty="0" smtClean="0"/>
              <a:t>: The ability to discriminate two objects that are close to each other.</a:t>
            </a:r>
          </a:p>
          <a:p>
            <a:r>
              <a:rPr lang="en-US" dirty="0" smtClean="0">
                <a:solidFill>
                  <a:srgbClr val="FFFF00"/>
                </a:solidFill>
              </a:rPr>
              <a:t>Fovea</a:t>
            </a:r>
            <a:r>
              <a:rPr lang="en-US" dirty="0" smtClean="0"/>
              <a:t>: Small part of retina (1-2 degrees) which permit visual acuity.</a:t>
            </a:r>
          </a:p>
          <a:p>
            <a:endParaRPr lang="en-US" dirty="0"/>
          </a:p>
        </p:txBody>
      </p:sp>
      <p:pic>
        <p:nvPicPr>
          <p:cNvPr id="4" name="Picture 3"/>
          <p:cNvPicPr>
            <a:picLocks noChangeAspect="1"/>
          </p:cNvPicPr>
          <p:nvPr/>
        </p:nvPicPr>
        <p:blipFill>
          <a:blip r:embed="rId3"/>
          <a:stretch>
            <a:fillRect/>
          </a:stretch>
        </p:blipFill>
        <p:spPr>
          <a:xfrm>
            <a:off x="6694797" y="2550097"/>
            <a:ext cx="5196402" cy="2386550"/>
          </a:xfrm>
          <a:prstGeom prst="rect">
            <a:avLst/>
          </a:prstGeom>
        </p:spPr>
      </p:pic>
    </p:spTree>
    <p:extLst>
      <p:ext uri="{BB962C8B-B14F-4D97-AF65-F5344CB8AC3E}">
        <p14:creationId xmlns:p14="http://schemas.microsoft.com/office/powerpoint/2010/main" val="46984153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5694</TotalTime>
  <Words>2657</Words>
  <Application>Microsoft Macintosh PowerPoint</Application>
  <PresentationFormat>Custom</PresentationFormat>
  <Paragraphs>284</Paragraphs>
  <Slides>42</Slides>
  <Notes>34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Human Factors Engineering BME 6086 / BME 4985</vt:lpstr>
      <vt:lpstr>The ABCs of Users</vt:lpstr>
      <vt:lpstr>Behavior</vt:lpstr>
      <vt:lpstr>Aspects of Behavior</vt:lpstr>
      <vt:lpstr>A Well Designed Interface Considers…</vt:lpstr>
      <vt:lpstr>Aspects of Behavior: Habituation</vt:lpstr>
      <vt:lpstr>Vision</vt:lpstr>
      <vt:lpstr>Behavior and Vision</vt:lpstr>
      <vt:lpstr>Physiology of the Eye</vt:lpstr>
      <vt:lpstr>Saccades</vt:lpstr>
      <vt:lpstr>Methods for Evaluating Eye Tracking</vt:lpstr>
      <vt:lpstr>Ways to take Advantage/Be Wary of Vision</vt:lpstr>
      <vt:lpstr>Vision: Low Level</vt:lpstr>
      <vt:lpstr>Color</vt:lpstr>
      <vt:lpstr>Using Color</vt:lpstr>
      <vt:lpstr>Vision Examples: Pop-Out and Word Completion</vt:lpstr>
      <vt:lpstr>Using Color as Popout</vt:lpstr>
      <vt:lpstr>Rules of Thumbs</vt:lpstr>
      <vt:lpstr>High Level Visual Perception: Depth</vt:lpstr>
      <vt:lpstr>Subitizing</vt:lpstr>
      <vt:lpstr>Grouping</vt:lpstr>
      <vt:lpstr>Visual Grouping</vt:lpstr>
      <vt:lpstr>Auditory System</vt:lpstr>
      <vt:lpstr>Non Linear Properties</vt:lpstr>
      <vt:lpstr>Discriminating Sounds</vt:lpstr>
      <vt:lpstr>Motivation</vt:lpstr>
      <vt:lpstr>Types of Motivation (Pink 2009)</vt:lpstr>
      <vt:lpstr>Extrinsic Motivation Pitfalls </vt:lpstr>
      <vt:lpstr>Intrinsic Motivation</vt:lpstr>
      <vt:lpstr>Extrinsic and Intrinsic Motivation</vt:lpstr>
      <vt:lpstr>How much do you know?</vt:lpstr>
      <vt:lpstr>Evaluating Work </vt:lpstr>
      <vt:lpstr>What is Bloom’s 2 Sigma Problem </vt:lpstr>
      <vt:lpstr>Where Bloom Left-off</vt:lpstr>
      <vt:lpstr>PowerPoint Presentation</vt:lpstr>
      <vt:lpstr>On-line tutoring</vt:lpstr>
      <vt:lpstr>Intelligent Tutoring Systems</vt:lpstr>
      <vt:lpstr>PowerPoint Presentation</vt:lpstr>
      <vt:lpstr>Who is Donald Kirkpatrick</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Factors Engineering BME 5XX</dc:title>
  <dc:creator>Jeffrey Bolkhovsky</dc:creator>
  <cp:lastModifiedBy>f</cp:lastModifiedBy>
  <cp:revision>168</cp:revision>
  <dcterms:created xsi:type="dcterms:W3CDTF">2018-08-21T12:37:28Z</dcterms:created>
  <dcterms:modified xsi:type="dcterms:W3CDTF">2019-07-13T19:08:40Z</dcterms:modified>
</cp:coreProperties>
</file>